
<file path=[Content_Types].xml><?xml version="1.0" encoding="utf-8"?>
<Types xmlns="http://schemas.openxmlformats.org/package/2006/content-types">
  <Default Extension="5yvlDoAJCyY8TiC0-ih-lQHaGO" ContentType="image/jpeg"/>
  <Default Extension="7ieRT5NZc9Lp1fgipwAMiQHaF4" ContentType="image/jpeg"/>
  <Default Extension="dVHWyHXctqs_lon1GzHigAHaFi" ContentType="image/jpeg"/>
  <Default Extension="jpeg" ContentType="image/jpeg"/>
  <Default Extension="jpg" ContentType="image/jpeg"/>
  <Default Extension="l5GL24SC7SYRlFiVqQ2z2AHaD_" ContentType="image/jpeg"/>
  <Default Extension="OPgGzmXKQMvH0-hoKI-o-AHaFP"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WkvFfKuGO6qBZUtkOeKUGAHaEK"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6.jpg" ContentType="image/png"/>
  <Override PartName="/ppt/notesSlides/notesSlide2.xml" ContentType="application/vnd.openxmlformats-officedocument.presentationml.notesSlide+xml"/>
  <Override PartName="/ppt/media/image34.jpg" ContentType="image/png"/>
  <Override PartName="/ppt/notesSlides/notesSlide3.xml" ContentType="application/vnd.openxmlformats-officedocument.presentationml.notesSlide+xml"/>
  <Override PartName="/ppt/media/image39.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5.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67" r:id="rId2"/>
    <p:sldId id="268" r:id="rId3"/>
    <p:sldId id="269" r:id="rId4"/>
    <p:sldId id="284" r:id="rId5"/>
    <p:sldId id="319" r:id="rId6"/>
    <p:sldId id="327" r:id="rId7"/>
    <p:sldId id="328" r:id="rId8"/>
    <p:sldId id="324" r:id="rId9"/>
    <p:sldId id="339" r:id="rId10"/>
    <p:sldId id="361" r:id="rId11"/>
    <p:sldId id="332" r:id="rId12"/>
    <p:sldId id="359" r:id="rId13"/>
    <p:sldId id="360" r:id="rId14"/>
    <p:sldId id="337" r:id="rId15"/>
    <p:sldId id="338" r:id="rId16"/>
    <p:sldId id="346" r:id="rId17"/>
    <p:sldId id="352" r:id="rId18"/>
    <p:sldId id="353" r:id="rId19"/>
    <p:sldId id="349" r:id="rId20"/>
    <p:sldId id="347" r:id="rId21"/>
    <p:sldId id="358" r:id="rId22"/>
    <p:sldId id="356" r:id="rId23"/>
    <p:sldId id="343" r:id="rId24"/>
    <p:sldId id="348" r:id="rId25"/>
    <p:sldId id="342" r:id="rId26"/>
    <p:sldId id="344"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ED7D31"/>
    <a:srgbClr val="5B9BD5"/>
    <a:srgbClr val="002060"/>
    <a:srgbClr val="00B050"/>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6" autoAdjust="0"/>
    <p:restoredTop sz="91811" autoAdjust="0"/>
  </p:normalViewPr>
  <p:slideViewPr>
    <p:cSldViewPr snapToGrid="0">
      <p:cViewPr varScale="1">
        <p:scale>
          <a:sx n="145" d="100"/>
          <a:sy n="145" d="100"/>
        </p:scale>
        <p:origin x="207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F1BF7-2B84-4399-830A-C43F88CC7FE5}" type="datetimeFigureOut">
              <a:rPr lang="zh-CN" altLang="en-US" smtClean="0"/>
              <a:t>2022/11/9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78ED6-FC89-4766-9389-56CD1B6710D5}" type="slidenum">
              <a:rPr lang="zh-CN" altLang="en-US" smtClean="0"/>
              <a:t>‹#›</a:t>
            </a:fld>
            <a:endParaRPr lang="zh-CN" altLang="en-US"/>
          </a:p>
        </p:txBody>
      </p:sp>
    </p:spTree>
    <p:extLst>
      <p:ext uri="{BB962C8B-B14F-4D97-AF65-F5344CB8AC3E}">
        <p14:creationId xmlns:p14="http://schemas.microsoft.com/office/powerpoint/2010/main" val="2264034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通过设计合适的亚波长结构，能对实现对入射光的相位，振幅，偏振态进行任意控制。因此，超表面在平面透镜、全息、光束产生、偏振器件等领域具有巨大的应用潜力。</a:t>
            </a:r>
          </a:p>
        </p:txBody>
      </p:sp>
      <p:sp>
        <p:nvSpPr>
          <p:cNvPr id="4" name="灯片编号占位符 3"/>
          <p:cNvSpPr>
            <a:spLocks noGrp="1"/>
          </p:cNvSpPr>
          <p:nvPr>
            <p:ph type="sldNum" sz="quarter" idx="5"/>
          </p:nvPr>
        </p:nvSpPr>
        <p:spPr/>
        <p:txBody>
          <a:bodyPr/>
          <a:lstStyle/>
          <a:p>
            <a:fld id="{27E78ED6-FC89-4766-9389-56CD1B6710D5}" type="slidenum">
              <a:rPr lang="zh-CN" altLang="en-US" smtClean="0"/>
              <a:t>3</a:t>
            </a:fld>
            <a:endParaRPr lang="zh-CN" altLang="en-US"/>
          </a:p>
        </p:txBody>
      </p:sp>
    </p:spTree>
    <p:extLst>
      <p:ext uri="{BB962C8B-B14F-4D97-AF65-F5344CB8AC3E}">
        <p14:creationId xmlns:p14="http://schemas.microsoft.com/office/powerpoint/2010/main" val="388699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17</a:t>
            </a:fld>
            <a:endParaRPr lang="zh-CN" altLang="en-US"/>
          </a:p>
        </p:txBody>
      </p:sp>
    </p:spTree>
    <p:extLst>
      <p:ext uri="{BB962C8B-B14F-4D97-AF65-F5344CB8AC3E}">
        <p14:creationId xmlns:p14="http://schemas.microsoft.com/office/powerpoint/2010/main" val="2522060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18</a:t>
            </a:fld>
            <a:endParaRPr lang="zh-CN" altLang="en-US"/>
          </a:p>
        </p:txBody>
      </p:sp>
    </p:spTree>
    <p:extLst>
      <p:ext uri="{BB962C8B-B14F-4D97-AF65-F5344CB8AC3E}">
        <p14:creationId xmlns:p14="http://schemas.microsoft.com/office/powerpoint/2010/main" val="3696624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20</a:t>
            </a:fld>
            <a:endParaRPr lang="zh-CN" altLang="en-US"/>
          </a:p>
        </p:txBody>
      </p:sp>
    </p:spTree>
    <p:extLst>
      <p:ext uri="{BB962C8B-B14F-4D97-AF65-F5344CB8AC3E}">
        <p14:creationId xmlns:p14="http://schemas.microsoft.com/office/powerpoint/2010/main" val="913984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21</a:t>
            </a:fld>
            <a:endParaRPr lang="zh-CN" altLang="en-US"/>
          </a:p>
        </p:txBody>
      </p:sp>
    </p:spTree>
    <p:extLst>
      <p:ext uri="{BB962C8B-B14F-4D97-AF65-F5344CB8AC3E}">
        <p14:creationId xmlns:p14="http://schemas.microsoft.com/office/powerpoint/2010/main" val="2026667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22</a:t>
            </a:fld>
            <a:endParaRPr lang="zh-CN" altLang="en-US"/>
          </a:p>
        </p:txBody>
      </p:sp>
    </p:spTree>
    <p:extLst>
      <p:ext uri="{BB962C8B-B14F-4D97-AF65-F5344CB8AC3E}">
        <p14:creationId xmlns:p14="http://schemas.microsoft.com/office/powerpoint/2010/main" val="702640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23</a:t>
            </a:fld>
            <a:endParaRPr lang="zh-CN" altLang="en-US"/>
          </a:p>
        </p:txBody>
      </p:sp>
    </p:spTree>
    <p:extLst>
      <p:ext uri="{BB962C8B-B14F-4D97-AF65-F5344CB8AC3E}">
        <p14:creationId xmlns:p14="http://schemas.microsoft.com/office/powerpoint/2010/main" val="251022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24</a:t>
            </a:fld>
            <a:endParaRPr lang="zh-CN" altLang="en-US"/>
          </a:p>
        </p:txBody>
      </p:sp>
    </p:spTree>
    <p:extLst>
      <p:ext uri="{BB962C8B-B14F-4D97-AF65-F5344CB8AC3E}">
        <p14:creationId xmlns:p14="http://schemas.microsoft.com/office/powerpoint/2010/main" val="3822064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25</a:t>
            </a:fld>
            <a:endParaRPr lang="zh-CN" altLang="en-US"/>
          </a:p>
        </p:txBody>
      </p:sp>
    </p:spTree>
    <p:extLst>
      <p:ext uri="{BB962C8B-B14F-4D97-AF65-F5344CB8AC3E}">
        <p14:creationId xmlns:p14="http://schemas.microsoft.com/office/powerpoint/2010/main" val="270063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6</a:t>
            </a:fld>
            <a:endParaRPr lang="zh-CN" altLang="en-US"/>
          </a:p>
        </p:txBody>
      </p:sp>
    </p:spTree>
    <p:extLst>
      <p:ext uri="{BB962C8B-B14F-4D97-AF65-F5344CB8AC3E}">
        <p14:creationId xmlns:p14="http://schemas.microsoft.com/office/powerpoint/2010/main" val="3728609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9</a:t>
            </a:fld>
            <a:endParaRPr lang="zh-CN" altLang="en-US"/>
          </a:p>
        </p:txBody>
      </p:sp>
    </p:spTree>
    <p:extLst>
      <p:ext uri="{BB962C8B-B14F-4D97-AF65-F5344CB8AC3E}">
        <p14:creationId xmlns:p14="http://schemas.microsoft.com/office/powerpoint/2010/main" val="388738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11</a:t>
            </a:fld>
            <a:endParaRPr lang="zh-CN" altLang="en-US"/>
          </a:p>
        </p:txBody>
      </p:sp>
    </p:spTree>
    <p:extLst>
      <p:ext uri="{BB962C8B-B14F-4D97-AF65-F5344CB8AC3E}">
        <p14:creationId xmlns:p14="http://schemas.microsoft.com/office/powerpoint/2010/main" val="2544487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12</a:t>
            </a:fld>
            <a:endParaRPr lang="zh-CN" altLang="en-US"/>
          </a:p>
        </p:txBody>
      </p:sp>
    </p:spTree>
    <p:extLst>
      <p:ext uri="{BB962C8B-B14F-4D97-AF65-F5344CB8AC3E}">
        <p14:creationId xmlns:p14="http://schemas.microsoft.com/office/powerpoint/2010/main" val="2052768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13</a:t>
            </a:fld>
            <a:endParaRPr lang="zh-CN" altLang="en-US"/>
          </a:p>
        </p:txBody>
      </p:sp>
    </p:spTree>
    <p:extLst>
      <p:ext uri="{BB962C8B-B14F-4D97-AF65-F5344CB8AC3E}">
        <p14:creationId xmlns:p14="http://schemas.microsoft.com/office/powerpoint/2010/main" val="409811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14</a:t>
            </a:fld>
            <a:endParaRPr lang="zh-CN" altLang="en-US"/>
          </a:p>
        </p:txBody>
      </p:sp>
    </p:spTree>
    <p:extLst>
      <p:ext uri="{BB962C8B-B14F-4D97-AF65-F5344CB8AC3E}">
        <p14:creationId xmlns:p14="http://schemas.microsoft.com/office/powerpoint/2010/main" val="67825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15</a:t>
            </a:fld>
            <a:endParaRPr lang="zh-CN" altLang="en-US"/>
          </a:p>
        </p:txBody>
      </p:sp>
    </p:spTree>
    <p:extLst>
      <p:ext uri="{BB962C8B-B14F-4D97-AF65-F5344CB8AC3E}">
        <p14:creationId xmlns:p14="http://schemas.microsoft.com/office/powerpoint/2010/main" val="128034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7E78ED6-FC89-4766-9389-56CD1B6710D5}" type="slidenum">
              <a:rPr lang="zh-CN" altLang="en-US" smtClean="0"/>
              <a:t>16</a:t>
            </a:fld>
            <a:endParaRPr lang="zh-CN" altLang="en-US"/>
          </a:p>
        </p:txBody>
      </p:sp>
    </p:spTree>
    <p:extLst>
      <p:ext uri="{BB962C8B-B14F-4D97-AF65-F5344CB8AC3E}">
        <p14:creationId xmlns:p14="http://schemas.microsoft.com/office/powerpoint/2010/main" val="3968019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2806087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2956079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371131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374025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133830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311735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186565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69735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222704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3197814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654F5E-2753-4344-ADB2-E5563A61313D}" type="datetimeFigureOut">
              <a:rPr lang="zh-CN" altLang="en-US" smtClean="0"/>
              <a:t>2022/11/9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7738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54F5E-2753-4344-ADB2-E5563A61313D}" type="datetimeFigureOut">
              <a:rPr lang="zh-CN" altLang="en-US" smtClean="0"/>
              <a:t>2022/11/9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F01DB-E4BE-480E-B188-4E0092790BE9}" type="slidenum">
              <a:rPr lang="zh-CN" altLang="en-US" smtClean="0"/>
              <a:t>‹#›</a:t>
            </a:fld>
            <a:endParaRPr lang="zh-CN" altLang="en-US"/>
          </a:p>
        </p:txBody>
      </p:sp>
    </p:spTree>
    <p:extLst>
      <p:ext uri="{BB962C8B-B14F-4D97-AF65-F5344CB8AC3E}">
        <p14:creationId xmlns:p14="http://schemas.microsoft.com/office/powerpoint/2010/main" val="3660552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dVHWyHXctqs_lon1GzHigAHaFi"/><Relationship Id="rId3" Type="http://schemas.openxmlformats.org/officeDocument/2006/relationships/image" Target="../media/image1.png"/><Relationship Id="rId7" Type="http://schemas.openxmlformats.org/officeDocument/2006/relationships/image" Target="../media/image8.jpg"/><Relationship Id="rId12"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e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WkvFfKuGO6qBZUtkOeKUGAHaEK"/><Relationship Id="rId14" Type="http://schemas.openxmlformats.org/officeDocument/2006/relationships/image" Target="../media/image15.l5GL24SC7SYRlFiVqQ2z2AHaD_"/></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7ieRT5NZc9Lp1fgipwAMiQHaF4"/><Relationship Id="rId3" Type="http://schemas.openxmlformats.org/officeDocument/2006/relationships/image" Target="../media/image18.sv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jpg"/><Relationship Id="rId2" Type="http://schemas.openxmlformats.org/officeDocument/2006/relationships/image" Target="../media/image17.png"/><Relationship Id="rId16" Type="http://schemas.openxmlformats.org/officeDocument/2006/relationships/image" Target="../media/image31.OPgGzmXKQMvH0-hoKI-o-AHaFP"/><Relationship Id="rId1" Type="http://schemas.openxmlformats.org/officeDocument/2006/relationships/slideLayout" Target="../slideLayouts/slideLayout7.xml"/><Relationship Id="rId6" Type="http://schemas.openxmlformats.org/officeDocument/2006/relationships/image" Target="../media/image21.5yvlDoAJCyY8TiC0-ih-lQHaGO"/><Relationship Id="rId11" Type="http://schemas.openxmlformats.org/officeDocument/2006/relationships/image" Target="../media/image26.png"/><Relationship Id="rId5" Type="http://schemas.openxmlformats.org/officeDocument/2006/relationships/image" Target="../media/image20.svg"/><Relationship Id="rId15" Type="http://schemas.openxmlformats.org/officeDocument/2006/relationships/image" Target="../media/image30.jpg"/><Relationship Id="rId10" Type="http://schemas.openxmlformats.org/officeDocument/2006/relationships/image" Target="../media/image25.svg"/><Relationship Id="rId19"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0C10E0-2A75-4B3F-9A41-40D3CEB44B40}"/>
              </a:ext>
            </a:extLst>
          </p:cNvPr>
          <p:cNvSpPr/>
          <p:nvPr/>
        </p:nvSpPr>
        <p:spPr>
          <a:xfrm>
            <a:off x="0" y="0"/>
            <a:ext cx="9144000" cy="6858000"/>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ectangle 3">
            <a:extLst>
              <a:ext uri="{FF2B5EF4-FFF2-40B4-BE49-F238E27FC236}">
                <a16:creationId xmlns:a16="http://schemas.microsoft.com/office/drawing/2014/main" id="{66E74650-233C-B6B8-E6DA-1CA65A2B634D}"/>
              </a:ext>
            </a:extLst>
          </p:cNvPr>
          <p:cNvSpPr txBox="1">
            <a:spLocks noChangeArrowheads="1"/>
          </p:cNvSpPr>
          <p:nvPr/>
        </p:nvSpPr>
        <p:spPr>
          <a:xfrm>
            <a:off x="5926825" y="3069110"/>
            <a:ext cx="2836639" cy="11128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答辩学生：吴豪</a:t>
            </a:r>
            <a:endParaRPr lang="en-US" altLang="zh-CN" sz="1800" dirty="0">
              <a:solidFill>
                <a:schemeClr val="bg1"/>
              </a:solidFill>
              <a:latin typeface="微软雅黑" panose="020B0503020204020204" pitchFamily="34" charset="-122"/>
              <a:ea typeface="微软雅黑" panose="020B0503020204020204" pitchFamily="34" charset="-122"/>
            </a:endParaRPr>
          </a:p>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指导老师：郑万国 刘爽利</a:t>
            </a:r>
            <a:endParaRPr lang="en-US" altLang="zh-CN" sz="1800" dirty="0">
              <a:solidFill>
                <a:schemeClr val="bg1"/>
              </a:solidFill>
              <a:latin typeface="微软雅黑" panose="020B0503020204020204" pitchFamily="34" charset="-122"/>
              <a:ea typeface="微软雅黑" panose="020B0503020204020204" pitchFamily="34" charset="-122"/>
            </a:endParaRPr>
          </a:p>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答辩时间：</a:t>
            </a:r>
            <a:r>
              <a:rPr lang="en-US" altLang="zh-CN" sz="1800" dirty="0">
                <a:solidFill>
                  <a:schemeClr val="bg1"/>
                </a:solidFill>
                <a:latin typeface="微软雅黑" panose="020B0503020204020204" pitchFamily="34" charset="-122"/>
                <a:ea typeface="微软雅黑" panose="020B0503020204020204" pitchFamily="34" charset="-122"/>
              </a:rPr>
              <a:t>2022.11.9</a:t>
            </a:r>
          </a:p>
        </p:txBody>
      </p:sp>
      <p:sp>
        <p:nvSpPr>
          <p:cNvPr id="2" name="文本框 1">
            <a:extLst>
              <a:ext uri="{FF2B5EF4-FFF2-40B4-BE49-F238E27FC236}">
                <a16:creationId xmlns:a16="http://schemas.microsoft.com/office/drawing/2014/main" id="{B46C905D-7ABE-E5D2-5B8D-16D46414FE0B}"/>
              </a:ext>
            </a:extLst>
          </p:cNvPr>
          <p:cNvSpPr txBox="1"/>
          <p:nvPr/>
        </p:nvSpPr>
        <p:spPr>
          <a:xfrm>
            <a:off x="1918483" y="1583989"/>
            <a:ext cx="5307031"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融合自注意力机制的光谱重建技术研究</a:t>
            </a:r>
          </a:p>
        </p:txBody>
      </p:sp>
      <p:pic>
        <p:nvPicPr>
          <p:cNvPr id="7" name="图片 6">
            <a:extLst>
              <a:ext uri="{FF2B5EF4-FFF2-40B4-BE49-F238E27FC236}">
                <a16:creationId xmlns:a16="http://schemas.microsoft.com/office/drawing/2014/main" id="{3A2312AA-BD0A-1BDC-DCDB-7958C6734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165" y="23966"/>
            <a:ext cx="2138285" cy="513861"/>
          </a:xfrm>
          <a:prstGeom prst="rect">
            <a:avLst/>
          </a:prstGeom>
        </p:spPr>
      </p:pic>
      <p:sp>
        <p:nvSpPr>
          <p:cNvPr id="8" name="矩形 7">
            <a:extLst>
              <a:ext uri="{FF2B5EF4-FFF2-40B4-BE49-F238E27FC236}">
                <a16:creationId xmlns:a16="http://schemas.microsoft.com/office/drawing/2014/main" id="{A427963C-458C-9A0D-6C01-79F650B65A97}"/>
              </a:ext>
            </a:extLst>
          </p:cNvPr>
          <p:cNvSpPr/>
          <p:nvPr/>
        </p:nvSpPr>
        <p:spPr>
          <a:xfrm>
            <a:off x="7345145" y="23966"/>
            <a:ext cx="1467532"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笃行  创新</a:t>
            </a:r>
          </a:p>
        </p:txBody>
      </p:sp>
      <p:pic>
        <p:nvPicPr>
          <p:cNvPr id="13" name="图片 12">
            <a:extLst>
              <a:ext uri="{FF2B5EF4-FFF2-40B4-BE49-F238E27FC236}">
                <a16:creationId xmlns:a16="http://schemas.microsoft.com/office/drawing/2014/main" id="{1F145758-C593-B4CA-1C90-256B5E879336}"/>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3340693" y="4501933"/>
            <a:ext cx="2462613" cy="1594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图片 18">
            <a:extLst>
              <a:ext uri="{FF2B5EF4-FFF2-40B4-BE49-F238E27FC236}">
                <a16:creationId xmlns:a16="http://schemas.microsoft.com/office/drawing/2014/main" id="{F5614A86-0CF8-235C-3110-ECF5400F1390}"/>
              </a:ext>
            </a:extLst>
          </p:cNvPr>
          <p:cNvPicPr>
            <a:picLocks noChangeAspect="1"/>
          </p:cNvPicPr>
          <p:nvPr/>
        </p:nvPicPr>
        <p:blipFill>
          <a:blip r:embed="rId5"/>
          <a:stretch>
            <a:fillRect/>
          </a:stretch>
        </p:blipFill>
        <p:spPr>
          <a:xfrm>
            <a:off x="6232950" y="4511962"/>
            <a:ext cx="2462400" cy="1584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图片 22">
            <a:extLst>
              <a:ext uri="{FF2B5EF4-FFF2-40B4-BE49-F238E27FC236}">
                <a16:creationId xmlns:a16="http://schemas.microsoft.com/office/drawing/2014/main" id="{0FAA812C-A279-D016-B324-D01819E2D91C}"/>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498649" y="4501934"/>
            <a:ext cx="2462400" cy="15942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8395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B3AAE231-1881-30B1-4A92-5DA319CD29D3}"/>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2" name="图片 31">
            <a:extLst>
              <a:ext uri="{FF2B5EF4-FFF2-40B4-BE49-F238E27FC236}">
                <a16:creationId xmlns:a16="http://schemas.microsoft.com/office/drawing/2014/main" id="{61032A42-628A-EC96-D81C-D04855B84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33" name="矩形 32">
            <a:extLst>
              <a:ext uri="{FF2B5EF4-FFF2-40B4-BE49-F238E27FC236}">
                <a16:creationId xmlns:a16="http://schemas.microsoft.com/office/drawing/2014/main" id="{36E85CC3-CE73-A630-38C5-AA7FE7D6BE41}"/>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96" name="单圆角矩形 3">
            <a:extLst>
              <a:ext uri="{FF2B5EF4-FFF2-40B4-BE49-F238E27FC236}">
                <a16:creationId xmlns:a16="http://schemas.microsoft.com/office/drawing/2014/main" id="{1F6D24AD-D5E6-3033-0AB8-537AB51F50AE}"/>
              </a:ext>
            </a:extLst>
          </p:cNvPr>
          <p:cNvSpPr/>
          <p:nvPr/>
        </p:nvSpPr>
        <p:spPr>
          <a:xfrm>
            <a:off x="326412" y="966794"/>
            <a:ext cx="8411046" cy="5460320"/>
          </a:xfrm>
          <a:prstGeom prst="round1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102" name="文本框 101">
            <a:extLst>
              <a:ext uri="{FF2B5EF4-FFF2-40B4-BE49-F238E27FC236}">
                <a16:creationId xmlns:a16="http://schemas.microsoft.com/office/drawing/2014/main" id="{26A89126-1774-5E8F-54C0-F3E7DEAEFAA0}"/>
              </a:ext>
            </a:extLst>
          </p:cNvPr>
          <p:cNvSpPr txBox="1"/>
          <p:nvPr/>
        </p:nvSpPr>
        <p:spPr>
          <a:xfrm>
            <a:off x="8808501" y="6525790"/>
            <a:ext cx="219942" cy="369332"/>
          </a:xfrm>
          <a:prstGeom prst="rect">
            <a:avLst/>
          </a:prstGeom>
          <a:noFill/>
        </p:spPr>
        <p:txBody>
          <a:bodyPr wrap="square" rtlCol="0">
            <a:spAutoFit/>
          </a:bodyPr>
          <a:lstStyle/>
          <a:p>
            <a:r>
              <a:rPr lang="en-US" altLang="zh-CN" dirty="0"/>
              <a:t>8</a:t>
            </a:r>
            <a:endParaRPr lang="zh-CN" altLang="en-US" dirty="0"/>
          </a:p>
        </p:txBody>
      </p:sp>
      <p:sp>
        <p:nvSpPr>
          <p:cNvPr id="3" name="文本框 2">
            <a:extLst>
              <a:ext uri="{FF2B5EF4-FFF2-40B4-BE49-F238E27FC236}">
                <a16:creationId xmlns:a16="http://schemas.microsoft.com/office/drawing/2014/main" id="{F37F96EA-0746-6A45-9382-2B27A7B3D1E7}"/>
              </a:ext>
            </a:extLst>
          </p:cNvPr>
          <p:cNvSpPr txBox="1"/>
          <p:nvPr/>
        </p:nvSpPr>
        <p:spPr>
          <a:xfrm>
            <a:off x="0" y="30453"/>
            <a:ext cx="3096655" cy="461665"/>
          </a:xfrm>
          <a:prstGeom prst="rect">
            <a:avLst/>
          </a:prstGeom>
          <a:noFill/>
        </p:spPr>
        <p:txBody>
          <a:bodyPr wrap="square" rtlCol="0">
            <a:spAutoFit/>
          </a:bodyPr>
          <a:lstStyle/>
          <a:p>
            <a:r>
              <a:rPr lang="zh-CN" altLang="en-US" sz="2400" b="1" dirty="0">
                <a:solidFill>
                  <a:schemeClr val="bg1"/>
                </a:solidFill>
              </a:rPr>
              <a:t>三、</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研究内容和目标</a:t>
            </a:r>
          </a:p>
        </p:txBody>
      </p:sp>
      <p:pic>
        <p:nvPicPr>
          <p:cNvPr id="5" name="图片 4">
            <a:extLst>
              <a:ext uri="{FF2B5EF4-FFF2-40B4-BE49-F238E27FC236}">
                <a16:creationId xmlns:a16="http://schemas.microsoft.com/office/drawing/2014/main" id="{5DE704A9-E3CD-8FBB-0BAF-3EE136713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42" y="2451258"/>
            <a:ext cx="4909105" cy="3123976"/>
          </a:xfrm>
          <a:prstGeom prst="rect">
            <a:avLst/>
          </a:prstGeom>
        </p:spPr>
      </p:pic>
      <p:sp>
        <p:nvSpPr>
          <p:cNvPr id="6" name="文本框 5">
            <a:extLst>
              <a:ext uri="{FF2B5EF4-FFF2-40B4-BE49-F238E27FC236}">
                <a16:creationId xmlns:a16="http://schemas.microsoft.com/office/drawing/2014/main" id="{33F1C03A-BFD5-3A8D-8E3D-70FCFEB1089F}"/>
              </a:ext>
            </a:extLst>
          </p:cNvPr>
          <p:cNvSpPr txBox="1"/>
          <p:nvPr/>
        </p:nvSpPr>
        <p:spPr>
          <a:xfrm>
            <a:off x="600266" y="1426343"/>
            <a:ext cx="4287498" cy="707886"/>
          </a:xfrm>
          <a:prstGeom prst="rect">
            <a:avLst/>
          </a:prstGeom>
          <a:noFill/>
        </p:spPr>
        <p:txBody>
          <a:bodyPr wrap="square" rtlCol="0">
            <a:spAutoFit/>
          </a:bodyPr>
          <a:lstStyle/>
          <a:p>
            <a:r>
              <a:rPr lang="zh-CN" altLang="en-US" sz="2000" dirty="0">
                <a:latin typeface="+mn-ea"/>
              </a:rPr>
              <a:t>利用不同滤波函数和排列方式来构成不同的编码矩阵与得到的重建结果</a:t>
            </a:r>
            <a:endParaRPr lang="en-US" altLang="zh-CN" sz="2000" dirty="0">
              <a:latin typeface="+mn-ea"/>
            </a:endParaRPr>
          </a:p>
        </p:txBody>
      </p:sp>
      <p:pic>
        <p:nvPicPr>
          <p:cNvPr id="8" name="图片 7">
            <a:extLst>
              <a:ext uri="{FF2B5EF4-FFF2-40B4-BE49-F238E27FC236}">
                <a16:creationId xmlns:a16="http://schemas.microsoft.com/office/drawing/2014/main" id="{6E6C4B9D-7AD8-C445-C84E-5971D08B4DF8}"/>
              </a:ext>
            </a:extLst>
          </p:cNvPr>
          <p:cNvPicPr>
            <a:picLocks noChangeAspect="1"/>
          </p:cNvPicPr>
          <p:nvPr/>
        </p:nvPicPr>
        <p:blipFill>
          <a:blip r:embed="rId4"/>
          <a:stretch>
            <a:fillRect/>
          </a:stretch>
        </p:blipFill>
        <p:spPr>
          <a:xfrm>
            <a:off x="5395777" y="1912407"/>
            <a:ext cx="3044332" cy="4093255"/>
          </a:xfrm>
          <a:prstGeom prst="rect">
            <a:avLst/>
          </a:prstGeom>
        </p:spPr>
      </p:pic>
      <p:sp>
        <p:nvSpPr>
          <p:cNvPr id="4" name="Rectangle 5">
            <a:extLst>
              <a:ext uri="{FF2B5EF4-FFF2-40B4-BE49-F238E27FC236}">
                <a16:creationId xmlns:a16="http://schemas.microsoft.com/office/drawing/2014/main" id="{A6D4BC52-982F-88DF-4447-F871E7B1DEFB}"/>
              </a:ext>
            </a:extLst>
          </p:cNvPr>
          <p:cNvSpPr>
            <a:spLocks noChangeArrowheads="1"/>
          </p:cNvSpPr>
          <p:nvPr/>
        </p:nvSpPr>
        <p:spPr bwMode="auto">
          <a:xfrm>
            <a:off x="711281" y="803048"/>
            <a:ext cx="2183224"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3.1</a:t>
            </a:r>
            <a:r>
              <a:rPr lang="zh-CN" altLang="en-US" sz="2000" b="1" dirty="0">
                <a:solidFill>
                  <a:schemeClr val="bg1"/>
                </a:solidFill>
                <a:latin typeface="微软雅黑" panose="020B0503020204020204" pitchFamily="34" charset="-122"/>
                <a:ea typeface="微软雅黑" panose="020B0503020204020204" pitchFamily="34" charset="-122"/>
              </a:rPr>
              <a:t>编码矩阵设计</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7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pic>
        <p:nvPicPr>
          <p:cNvPr id="11" name="图片 10">
            <a:extLst>
              <a:ext uri="{FF2B5EF4-FFF2-40B4-BE49-F238E27FC236}">
                <a16:creationId xmlns:a16="http://schemas.microsoft.com/office/drawing/2014/main" id="{E77CBC75-E3EA-8E80-432C-211995F99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2873" y="1273934"/>
            <a:ext cx="3235348" cy="2284850"/>
          </a:xfrm>
          <a:prstGeom prst="rect">
            <a:avLst/>
          </a:prstGeom>
        </p:spPr>
      </p:pic>
      <p:sp>
        <p:nvSpPr>
          <p:cNvPr id="15" name="文本框 14">
            <a:extLst>
              <a:ext uri="{FF2B5EF4-FFF2-40B4-BE49-F238E27FC236}">
                <a16:creationId xmlns:a16="http://schemas.microsoft.com/office/drawing/2014/main" id="{623936C7-2238-E34F-A858-34D5E38AAC21}"/>
              </a:ext>
            </a:extLst>
          </p:cNvPr>
          <p:cNvSpPr txBox="1"/>
          <p:nvPr/>
        </p:nvSpPr>
        <p:spPr>
          <a:xfrm>
            <a:off x="418436" y="1361739"/>
            <a:ext cx="4310394" cy="923330"/>
          </a:xfrm>
          <a:prstGeom prst="rect">
            <a:avLst/>
          </a:prstGeom>
          <a:noFill/>
        </p:spPr>
        <p:txBody>
          <a:bodyPr wrap="square">
            <a:spAutoFit/>
          </a:bodyPr>
          <a:lstStyle/>
          <a:p>
            <a:r>
              <a:rPr lang="en-US" altLang="zh-CN" dirty="0"/>
              <a:t>A</a:t>
            </a:r>
            <a:r>
              <a:rPr lang="zh-CN" altLang="en-US" dirty="0"/>
              <a:t>图中红色区域表明视觉系统更关注的目标，人们会把注意力更多投入到人的脸部、文本的标题以及文章首句等位置</a:t>
            </a:r>
          </a:p>
        </p:txBody>
      </p:sp>
      <p:sp>
        <p:nvSpPr>
          <p:cNvPr id="17" name="文本框 16">
            <a:extLst>
              <a:ext uri="{FF2B5EF4-FFF2-40B4-BE49-F238E27FC236}">
                <a16:creationId xmlns:a16="http://schemas.microsoft.com/office/drawing/2014/main" id="{0AB632A5-A12E-5404-CC6F-F65A3FDD83DC}"/>
              </a:ext>
            </a:extLst>
          </p:cNvPr>
          <p:cNvSpPr txBox="1"/>
          <p:nvPr/>
        </p:nvSpPr>
        <p:spPr>
          <a:xfrm>
            <a:off x="418436" y="2652319"/>
            <a:ext cx="4310394" cy="923330"/>
          </a:xfrm>
          <a:prstGeom prst="rect">
            <a:avLst/>
          </a:prstGeom>
          <a:noFill/>
        </p:spPr>
        <p:txBody>
          <a:bodyPr wrap="square">
            <a:spAutoFit/>
          </a:bodyPr>
          <a:lstStyle/>
          <a:p>
            <a:r>
              <a:rPr lang="en-US" altLang="zh-CN" dirty="0"/>
              <a:t>B</a:t>
            </a:r>
            <a:r>
              <a:rPr lang="zh-CN" altLang="en-US" dirty="0"/>
              <a:t>图片显示了五个有代表性的查询位置；</a:t>
            </a:r>
            <a:endParaRPr lang="en-US" altLang="zh-CN" dirty="0"/>
          </a:p>
          <a:p>
            <a:r>
              <a:rPr lang="en-US" altLang="zh-CN" dirty="0"/>
              <a:t>C</a:t>
            </a:r>
            <a:r>
              <a:rPr lang="zh-CN" altLang="en-US" dirty="0"/>
              <a:t>图用颜色编码的点，相应的颜色编码的箭头总结了最受关注的区域。</a:t>
            </a:r>
          </a:p>
        </p:txBody>
      </p:sp>
      <p:pic>
        <p:nvPicPr>
          <p:cNvPr id="23" name="图片 22">
            <a:extLst>
              <a:ext uri="{FF2B5EF4-FFF2-40B4-BE49-F238E27FC236}">
                <a16:creationId xmlns:a16="http://schemas.microsoft.com/office/drawing/2014/main" id="{B548168D-C938-1716-298D-6AF414A3FB8F}"/>
              </a:ext>
            </a:extLst>
          </p:cNvPr>
          <p:cNvPicPr>
            <a:picLocks noChangeAspect="1"/>
          </p:cNvPicPr>
          <p:nvPr/>
        </p:nvPicPr>
        <p:blipFill rotWithShape="1">
          <a:blip r:embed="rId5"/>
          <a:srcRect b="20176"/>
          <a:stretch/>
        </p:blipFill>
        <p:spPr>
          <a:xfrm>
            <a:off x="600267" y="4021931"/>
            <a:ext cx="7547954" cy="1714653"/>
          </a:xfrm>
          <a:prstGeom prst="rect">
            <a:avLst/>
          </a:prstGeom>
        </p:spPr>
      </p:pic>
      <p:sp>
        <p:nvSpPr>
          <p:cNvPr id="24" name="单圆角矩形 3">
            <a:extLst>
              <a:ext uri="{FF2B5EF4-FFF2-40B4-BE49-F238E27FC236}">
                <a16:creationId xmlns:a16="http://schemas.microsoft.com/office/drawing/2014/main" id="{77F586BF-CD75-9E4B-5CCA-134B00AE52BD}"/>
              </a:ext>
            </a:extLst>
          </p:cNvPr>
          <p:cNvSpPr/>
          <p:nvPr/>
        </p:nvSpPr>
        <p:spPr>
          <a:xfrm>
            <a:off x="326412" y="966794"/>
            <a:ext cx="8259378" cy="5286540"/>
          </a:xfrm>
          <a:prstGeom prst="round1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28" name="文本框 27">
            <a:extLst>
              <a:ext uri="{FF2B5EF4-FFF2-40B4-BE49-F238E27FC236}">
                <a16:creationId xmlns:a16="http://schemas.microsoft.com/office/drawing/2014/main" id="{0958A6E7-FED3-1364-0771-C17CC4DAEAE0}"/>
              </a:ext>
            </a:extLst>
          </p:cNvPr>
          <p:cNvSpPr txBox="1"/>
          <p:nvPr/>
        </p:nvSpPr>
        <p:spPr>
          <a:xfrm>
            <a:off x="2000653" y="5884002"/>
            <a:ext cx="302608" cy="369332"/>
          </a:xfrm>
          <a:prstGeom prst="rect">
            <a:avLst/>
          </a:prstGeom>
          <a:noFill/>
        </p:spPr>
        <p:txBody>
          <a:bodyPr wrap="square" rtlCol="0">
            <a:spAutoFit/>
          </a:bodyPr>
          <a:lstStyle/>
          <a:p>
            <a:r>
              <a:rPr lang="en-US" altLang="zh-CN" dirty="0"/>
              <a:t>B</a:t>
            </a:r>
            <a:endParaRPr lang="zh-CN" altLang="en-US" dirty="0"/>
          </a:p>
        </p:txBody>
      </p:sp>
      <p:sp>
        <p:nvSpPr>
          <p:cNvPr id="29" name="文本框 28">
            <a:extLst>
              <a:ext uri="{FF2B5EF4-FFF2-40B4-BE49-F238E27FC236}">
                <a16:creationId xmlns:a16="http://schemas.microsoft.com/office/drawing/2014/main" id="{70213197-5AD0-4605-5503-EF8ABCE8C943}"/>
              </a:ext>
            </a:extLst>
          </p:cNvPr>
          <p:cNvSpPr txBox="1"/>
          <p:nvPr/>
        </p:nvSpPr>
        <p:spPr>
          <a:xfrm>
            <a:off x="6379243" y="5803329"/>
            <a:ext cx="302608" cy="369332"/>
          </a:xfrm>
          <a:prstGeom prst="rect">
            <a:avLst/>
          </a:prstGeom>
          <a:noFill/>
        </p:spPr>
        <p:txBody>
          <a:bodyPr wrap="square" rtlCol="0">
            <a:spAutoFit/>
          </a:bodyPr>
          <a:lstStyle/>
          <a:p>
            <a:r>
              <a:rPr lang="en-US" altLang="zh-CN" dirty="0"/>
              <a:t>C</a:t>
            </a:r>
          </a:p>
        </p:txBody>
      </p:sp>
      <p:sp>
        <p:nvSpPr>
          <p:cNvPr id="30" name="文本框 29">
            <a:extLst>
              <a:ext uri="{FF2B5EF4-FFF2-40B4-BE49-F238E27FC236}">
                <a16:creationId xmlns:a16="http://schemas.microsoft.com/office/drawing/2014/main" id="{98269E84-1463-7507-FC5D-E0BD454D7918}"/>
              </a:ext>
            </a:extLst>
          </p:cNvPr>
          <p:cNvSpPr txBox="1"/>
          <p:nvPr/>
        </p:nvSpPr>
        <p:spPr>
          <a:xfrm>
            <a:off x="6379243" y="3585854"/>
            <a:ext cx="302608" cy="369332"/>
          </a:xfrm>
          <a:prstGeom prst="rect">
            <a:avLst/>
          </a:prstGeom>
          <a:noFill/>
        </p:spPr>
        <p:txBody>
          <a:bodyPr wrap="square" rtlCol="0">
            <a:spAutoFit/>
          </a:bodyPr>
          <a:lstStyle/>
          <a:p>
            <a:r>
              <a:rPr lang="en-US" altLang="zh-CN" dirty="0"/>
              <a:t>A</a:t>
            </a:r>
            <a:endParaRPr lang="zh-CN" altLang="en-US" dirty="0"/>
          </a:p>
        </p:txBody>
      </p:sp>
      <p:sp>
        <p:nvSpPr>
          <p:cNvPr id="31" name="文本框 30">
            <a:extLst>
              <a:ext uri="{FF2B5EF4-FFF2-40B4-BE49-F238E27FC236}">
                <a16:creationId xmlns:a16="http://schemas.microsoft.com/office/drawing/2014/main" id="{6A9963D5-FDE9-8763-5EBD-801D04DC7189}"/>
              </a:ext>
            </a:extLst>
          </p:cNvPr>
          <p:cNvSpPr txBox="1"/>
          <p:nvPr/>
        </p:nvSpPr>
        <p:spPr>
          <a:xfrm>
            <a:off x="0" y="30453"/>
            <a:ext cx="3096655" cy="461665"/>
          </a:xfrm>
          <a:prstGeom prst="rect">
            <a:avLst/>
          </a:prstGeom>
          <a:noFill/>
        </p:spPr>
        <p:txBody>
          <a:bodyPr wrap="square" rtlCol="0">
            <a:spAutoFit/>
          </a:bodyPr>
          <a:lstStyle/>
          <a:p>
            <a:r>
              <a:rPr lang="zh-CN" altLang="en-US" sz="2400" b="1" dirty="0">
                <a:solidFill>
                  <a:schemeClr val="bg1"/>
                </a:solidFill>
              </a:rPr>
              <a:t>三、</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研究内容和目标</a:t>
            </a:r>
          </a:p>
        </p:txBody>
      </p:sp>
      <p:sp>
        <p:nvSpPr>
          <p:cNvPr id="33" name="Rectangle 5">
            <a:extLst>
              <a:ext uri="{FF2B5EF4-FFF2-40B4-BE49-F238E27FC236}">
                <a16:creationId xmlns:a16="http://schemas.microsoft.com/office/drawing/2014/main" id="{5CD0A6CF-1CA4-0FFA-E79D-12489F064564}"/>
              </a:ext>
            </a:extLst>
          </p:cNvPr>
          <p:cNvSpPr>
            <a:spLocks noChangeArrowheads="1"/>
          </p:cNvSpPr>
          <p:nvPr/>
        </p:nvSpPr>
        <p:spPr bwMode="auto">
          <a:xfrm>
            <a:off x="673281" y="745957"/>
            <a:ext cx="1900352"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3.2</a:t>
            </a:r>
            <a:r>
              <a:rPr lang="zh-CN" altLang="en-US" sz="2000" b="1" dirty="0">
                <a:solidFill>
                  <a:schemeClr val="bg1"/>
                </a:solidFill>
                <a:latin typeface="微软雅黑" panose="020B0503020204020204" pitchFamily="34" charset="-122"/>
                <a:ea typeface="微软雅黑" panose="020B0503020204020204" pitchFamily="34" charset="-122"/>
              </a:rPr>
              <a:t>注意力机制</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F738D935-D522-6E6B-C56A-9E87B262F5D9}"/>
              </a:ext>
            </a:extLst>
          </p:cNvPr>
          <p:cNvSpPr txBox="1"/>
          <p:nvPr/>
        </p:nvSpPr>
        <p:spPr>
          <a:xfrm>
            <a:off x="8701347" y="6488668"/>
            <a:ext cx="442653" cy="369332"/>
          </a:xfrm>
          <a:prstGeom prst="rect">
            <a:avLst/>
          </a:prstGeom>
          <a:noFill/>
        </p:spPr>
        <p:txBody>
          <a:bodyPr wrap="square" rtlCol="0">
            <a:spAutoFit/>
          </a:bodyPr>
          <a:lstStyle/>
          <a:p>
            <a:r>
              <a:rPr lang="en-US" altLang="zh-CN" dirty="0"/>
              <a:t>9</a:t>
            </a:r>
            <a:endParaRPr lang="zh-CN" altLang="en-US" dirty="0"/>
          </a:p>
        </p:txBody>
      </p:sp>
    </p:spTree>
    <p:extLst>
      <p:ext uri="{BB962C8B-B14F-4D97-AF65-F5344CB8AC3E}">
        <p14:creationId xmlns:p14="http://schemas.microsoft.com/office/powerpoint/2010/main" val="1985638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31" name="文本框 30">
            <a:extLst>
              <a:ext uri="{FF2B5EF4-FFF2-40B4-BE49-F238E27FC236}">
                <a16:creationId xmlns:a16="http://schemas.microsoft.com/office/drawing/2014/main" id="{6A9963D5-FDE9-8763-5EBD-801D04DC7189}"/>
              </a:ext>
            </a:extLst>
          </p:cNvPr>
          <p:cNvSpPr txBox="1"/>
          <p:nvPr/>
        </p:nvSpPr>
        <p:spPr>
          <a:xfrm>
            <a:off x="0" y="30453"/>
            <a:ext cx="3096655" cy="461665"/>
          </a:xfrm>
          <a:prstGeom prst="rect">
            <a:avLst/>
          </a:prstGeom>
          <a:noFill/>
        </p:spPr>
        <p:txBody>
          <a:bodyPr wrap="square" rtlCol="0">
            <a:spAutoFit/>
          </a:bodyPr>
          <a:lstStyle/>
          <a:p>
            <a:r>
              <a:rPr lang="zh-CN" altLang="en-US" sz="2400" b="1" dirty="0">
                <a:solidFill>
                  <a:schemeClr val="bg1"/>
                </a:solidFill>
              </a:rPr>
              <a:t>三、</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研究内容和目标</a:t>
            </a:r>
          </a:p>
        </p:txBody>
      </p:sp>
      <p:sp>
        <p:nvSpPr>
          <p:cNvPr id="4" name="文本框 3">
            <a:extLst>
              <a:ext uri="{FF2B5EF4-FFF2-40B4-BE49-F238E27FC236}">
                <a16:creationId xmlns:a16="http://schemas.microsoft.com/office/drawing/2014/main" id="{BC794FB6-4090-9BD7-746F-5F653BA9BE74}"/>
              </a:ext>
            </a:extLst>
          </p:cNvPr>
          <p:cNvSpPr txBox="1"/>
          <p:nvPr/>
        </p:nvSpPr>
        <p:spPr>
          <a:xfrm>
            <a:off x="8723604" y="6521644"/>
            <a:ext cx="434175" cy="369332"/>
          </a:xfrm>
          <a:prstGeom prst="rect">
            <a:avLst/>
          </a:prstGeom>
          <a:noFill/>
        </p:spPr>
        <p:txBody>
          <a:bodyPr wrap="square" rtlCol="0">
            <a:spAutoFit/>
          </a:bodyPr>
          <a:lstStyle/>
          <a:p>
            <a:r>
              <a:rPr lang="en-US" altLang="zh-CN" dirty="0"/>
              <a:t>10</a:t>
            </a:r>
            <a:endParaRPr lang="zh-CN" altLang="en-US" dirty="0"/>
          </a:p>
        </p:txBody>
      </p:sp>
      <p:pic>
        <p:nvPicPr>
          <p:cNvPr id="13" name="图片 12">
            <a:extLst>
              <a:ext uri="{FF2B5EF4-FFF2-40B4-BE49-F238E27FC236}">
                <a16:creationId xmlns:a16="http://schemas.microsoft.com/office/drawing/2014/main" id="{47EE0D93-6F22-0183-08CD-F45E6FA80859}"/>
              </a:ext>
            </a:extLst>
          </p:cNvPr>
          <p:cNvPicPr>
            <a:picLocks noChangeAspect="1"/>
          </p:cNvPicPr>
          <p:nvPr/>
        </p:nvPicPr>
        <p:blipFill>
          <a:blip r:embed="rId4"/>
          <a:stretch>
            <a:fillRect/>
          </a:stretch>
        </p:blipFill>
        <p:spPr>
          <a:xfrm>
            <a:off x="3613711" y="1193171"/>
            <a:ext cx="4913805" cy="5066633"/>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2CFB602-409F-66A1-180A-AEB2212C20E9}"/>
                  </a:ext>
                </a:extLst>
              </p:cNvPr>
              <p:cNvSpPr txBox="1"/>
              <p:nvPr/>
            </p:nvSpPr>
            <p:spPr>
              <a:xfrm>
                <a:off x="168529" y="2495734"/>
                <a:ext cx="4456097" cy="338554"/>
              </a:xfrm>
              <a:prstGeom prst="rect">
                <a:avLst/>
              </a:prstGeom>
              <a:noFill/>
            </p:spPr>
            <p:txBody>
              <a:bodyPr wrap="square">
                <a:spAutoFit/>
              </a:bodyPr>
              <a:lstStyle/>
              <a:p>
                <a:pPr indent="304800" algn="just"/>
                <a14:m>
                  <m:oMathPara xmlns:m="http://schemas.openxmlformats.org/officeDocument/2006/math">
                    <m:oMathParaPr>
                      <m:jc m:val="left"/>
                    </m:oMathParaPr>
                    <m:oMath xmlns:m="http://schemas.openxmlformats.org/officeDocument/2006/math">
                      <m:r>
                        <a:rPr lang="en-US" altLang="zh-CN" sz="1600" b="0" i="1" kern="100" smtClean="0">
                          <a:effectLst/>
                          <a:latin typeface="Cambria Math" panose="02040503050406030204" pitchFamily="18" charset="0"/>
                          <a:ea typeface="华文宋体" panose="02010600040101010101" pitchFamily="2" charset="-122"/>
                          <a:cs typeface="Times New Roman" panose="02020603050405020304" pitchFamily="18" charset="0"/>
                        </a:rPr>
                        <m:t>1</m:t>
                      </m:r>
                      <m:r>
                        <a:rPr lang="zh-CN" altLang="en-US" sz="1600" i="1" kern="100">
                          <a:latin typeface="Cambria Math" panose="02040503050406030204" pitchFamily="18" charset="0"/>
                          <a:ea typeface="华文宋体" panose="02010600040101010101" pitchFamily="2" charset="-122"/>
                          <a:cs typeface="Times New Roman" panose="02020603050405020304" pitchFamily="18" charset="0"/>
                        </a:rPr>
                        <m:t>）</m:t>
                      </m:r>
                      <m:r>
                        <a:rPr lang="en-US" altLang="zh-CN" sz="1600" i="1" kern="100" smtClean="0">
                          <a:effectLst/>
                          <a:latin typeface="Cambria Math" panose="02040503050406030204" pitchFamily="18" charset="0"/>
                          <a:ea typeface="华文宋体" panose="02010600040101010101" pitchFamily="2" charset="-122"/>
                          <a:cs typeface="Times New Roman" panose="02020603050405020304" pitchFamily="18" charset="0"/>
                        </a:rPr>
                        <m:t>𝑆𝑖𝑚𝑖𝑙𝑎𝑟𝑖𝑡𝑦</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华文宋体" panose="02010600040101010101" pitchFamily="2" charset="-122"/>
                              <a:cs typeface="Times New Roman" panose="02020603050405020304" pitchFamily="18" charset="0"/>
                            </a:rPr>
                            <m:t>𝑄𝑢𝑒𝑟𝑦</m:t>
                          </m:r>
                          <m:r>
                            <a:rPr lang="en-US" altLang="zh-CN" sz="1600" i="1" kern="100">
                              <a:effectLst/>
                              <a:latin typeface="Cambria Math" panose="02040503050406030204" pitchFamily="18" charset="0"/>
                              <a:ea typeface="华文宋体" panose="0201060004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华文宋体" panose="02010600040101010101" pitchFamily="2" charset="-122"/>
                                  <a:cs typeface="Times New Roman" panose="02020603050405020304" pitchFamily="18" charset="0"/>
                                </a:rPr>
                                <m:t>𝐾𝑒𝑦</m:t>
                              </m:r>
                            </m:e>
                            <m:sub>
                              <m:r>
                                <a:rPr lang="en-US" altLang="zh-CN" sz="1600" i="1" kern="100">
                                  <a:effectLst/>
                                  <a:latin typeface="Cambria Math" panose="02040503050406030204" pitchFamily="18" charset="0"/>
                                  <a:ea typeface="华文宋体" panose="02010600040101010101" pitchFamily="2" charset="-122"/>
                                  <a:cs typeface="Times New Roman" panose="02020603050405020304" pitchFamily="18" charset="0"/>
                                </a:rPr>
                                <m:t>𝑖</m:t>
                              </m:r>
                            </m:sub>
                          </m:sSub>
                        </m:e>
                      </m:d>
                      <m:r>
                        <a:rPr lang="en-US" altLang="zh-CN" sz="1600" i="1" kern="100">
                          <a:effectLst/>
                          <a:latin typeface="Cambria Math" panose="02040503050406030204" pitchFamily="18" charset="0"/>
                          <a:ea typeface="华文宋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宋体" panose="02010600040101010101" pitchFamily="2" charset="-122"/>
                          <a:cs typeface="Times New Roman" panose="02020603050405020304" pitchFamily="18" charset="0"/>
                        </a:rPr>
                        <m:t>𝑄𝑢𝑒𝑟𝑦</m:t>
                      </m:r>
                      <m:r>
                        <a:rPr lang="zh-CN" altLang="zh-CN" sz="1600" i="1" kern="100">
                          <a:effectLst/>
                          <a:latin typeface="Cambria Math" panose="02040503050406030204" pitchFamily="18" charset="0"/>
                          <a:ea typeface="华文宋体" panose="0201060004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华文宋体" panose="02010600040101010101" pitchFamily="2" charset="-122"/>
                              <a:cs typeface="Times New Roman" panose="02020603050405020304" pitchFamily="18" charset="0"/>
                            </a:rPr>
                            <m:t>𝐾𝑒𝑦</m:t>
                          </m:r>
                        </m:e>
                        <m:sub>
                          <m:r>
                            <a:rPr lang="en-US" altLang="zh-CN" sz="1600" i="1" kern="100">
                              <a:effectLst/>
                              <a:latin typeface="Cambria Math" panose="02040503050406030204" pitchFamily="18" charset="0"/>
                              <a:ea typeface="华文宋体" panose="02010600040101010101" pitchFamily="2" charset="-122"/>
                              <a:cs typeface="Times New Roman" panose="02020603050405020304" pitchFamily="18" charset="0"/>
                            </a:rPr>
                            <m:t>𝑖</m:t>
                          </m:r>
                        </m:sub>
                      </m:sSub>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E2CFB602-409F-66A1-180A-AEB2212C20E9}"/>
                  </a:ext>
                </a:extLst>
              </p:cNvPr>
              <p:cNvSpPr txBox="1">
                <a:spLocks noRot="1" noChangeAspect="1" noMove="1" noResize="1" noEditPoints="1" noAdjustHandles="1" noChangeArrowheads="1" noChangeShapeType="1" noTextEdit="1"/>
              </p:cNvSpPr>
              <p:nvPr/>
            </p:nvSpPr>
            <p:spPr>
              <a:xfrm>
                <a:off x="168529" y="2495734"/>
                <a:ext cx="4456097" cy="338554"/>
              </a:xfrm>
              <a:prstGeom prst="rect">
                <a:avLst/>
              </a:prstGeom>
              <a:blipFill>
                <a:blip r:embed="rId5"/>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F28F348-1933-1A9D-C252-2A2F002BD4DF}"/>
                  </a:ext>
                </a:extLst>
              </p:cNvPr>
              <p:cNvSpPr txBox="1"/>
              <p:nvPr/>
            </p:nvSpPr>
            <p:spPr>
              <a:xfrm>
                <a:off x="-72362" y="3477743"/>
                <a:ext cx="4644362" cy="733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2</m:t>
                          </m:r>
                          <m:r>
                            <a:rPr lang="zh-CN" altLang="en-US" sz="1600" i="1">
                              <a:solidFill>
                                <a:schemeClr val="tx1"/>
                              </a:solidFill>
                              <a:latin typeface="Cambria Math" panose="02040503050406030204" pitchFamily="18" charset="0"/>
                            </a:rPr>
                            <m:t>）</m:t>
                          </m:r>
                          <m:r>
                            <a:rPr lang="zh-CN" altLang="en-US" sz="1600" i="1">
                              <a:latin typeface="Cambria Math" panose="02040503050406030204" pitchFamily="18" charset="0"/>
                            </a:rPr>
                            <m:t>𝑎</m:t>
                          </m:r>
                        </m:e>
                        <m:sub>
                          <m:r>
                            <a:rPr lang="zh-CN" altLang="en-US" sz="1600" i="1">
                              <a:latin typeface="Cambria Math" panose="02040503050406030204" pitchFamily="18" charset="0"/>
                            </a:rPr>
                            <m:t>𝑖</m:t>
                          </m:r>
                        </m:sub>
                      </m:sSub>
                      <m:r>
                        <a:rPr lang="zh-CN" altLang="en-US" sz="1600" i="0">
                          <a:latin typeface="Cambria Math" panose="02040503050406030204" pitchFamily="18" charset="0"/>
                        </a:rPr>
                        <m:t>=</m:t>
                      </m:r>
                      <m:r>
                        <a:rPr lang="zh-CN" altLang="en-US" sz="1600" i="1">
                          <a:latin typeface="Cambria Math" panose="02040503050406030204" pitchFamily="18" charset="0"/>
                        </a:rPr>
                        <m:t>𝑆𝑜𝑓𝑡𝑚𝑎𝑥</m:t>
                      </m:r>
                      <m:d>
                        <m:dPr>
                          <m:ctrlPr>
                            <a:rPr lang="zh-CN" altLang="en-US" sz="1600" i="1">
                              <a:solidFill>
                                <a:srgbClr val="836967"/>
                              </a:solidFill>
                              <a:latin typeface="Cambria Math" panose="02040503050406030204" pitchFamily="18" charset="0"/>
                            </a:rPr>
                          </m:ctrlPr>
                        </m:dPr>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𝑆𝑖𝑚</m:t>
                              </m:r>
                            </m:e>
                            <m:sub>
                              <m:r>
                                <a:rPr lang="zh-CN" altLang="en-US" sz="1600" i="1">
                                  <a:latin typeface="Cambria Math" panose="02040503050406030204" pitchFamily="18" charset="0"/>
                                </a:rPr>
                                <m:t>𝑖</m:t>
                              </m:r>
                            </m:sub>
                          </m:sSub>
                        </m:e>
                      </m:d>
                      <m:r>
                        <a:rPr lang="zh-CN" altLang="en-US" sz="1600" i="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sSup>
                            <m:sSupPr>
                              <m:ctrlPr>
                                <a:rPr lang="zh-CN" altLang="en-US" sz="1600" i="1">
                                  <a:solidFill>
                                    <a:srgbClr val="836967"/>
                                  </a:solidFill>
                                  <a:latin typeface="Cambria Math" panose="02040503050406030204" pitchFamily="18" charset="0"/>
                                </a:rPr>
                              </m:ctrlPr>
                            </m:sSupPr>
                            <m:e>
                              <m:r>
                                <a:rPr lang="zh-CN" altLang="en-US" sz="1600" i="1">
                                  <a:latin typeface="Cambria Math" panose="02040503050406030204" pitchFamily="18" charset="0"/>
                                </a:rPr>
                                <m:t>𝑒</m:t>
                              </m:r>
                            </m:e>
                            <m:sup>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𝑆𝑖𝑚</m:t>
                                  </m:r>
                                </m:e>
                                <m:sub>
                                  <m:r>
                                    <a:rPr lang="zh-CN" altLang="en-US" sz="1600" i="1">
                                      <a:latin typeface="Cambria Math" panose="02040503050406030204" pitchFamily="18" charset="0"/>
                                    </a:rPr>
                                    <m:t>𝑖</m:t>
                                  </m:r>
                                </m:sub>
                              </m:sSub>
                            </m:sup>
                          </m:sSup>
                        </m:num>
                        <m:den>
                          <m:nary>
                            <m:naryPr>
                              <m:chr m:val="∑"/>
                              <m:limLoc m:val="subSup"/>
                              <m:ctrlPr>
                                <a:rPr lang="zh-CN" altLang="en-US" sz="1600" i="1">
                                  <a:latin typeface="Cambria Math" panose="02040503050406030204" pitchFamily="18" charset="0"/>
                                </a:rPr>
                              </m:ctrlPr>
                            </m:naryPr>
                            <m:sub>
                              <m:r>
                                <a:rPr lang="zh-CN" altLang="en-US" sz="1600" i="1">
                                  <a:latin typeface="Cambria Math" panose="02040503050406030204" pitchFamily="18" charset="0"/>
                                </a:rPr>
                                <m:t>𝑗</m:t>
                              </m:r>
                              <m:r>
                                <a:rPr lang="zh-CN" altLang="en-US" sz="1600" i="0">
                                  <a:latin typeface="Cambria Math" panose="02040503050406030204" pitchFamily="18" charset="0"/>
                                </a:rPr>
                                <m:t>=1</m:t>
                              </m:r>
                            </m:sub>
                            <m:sup>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𝐿</m:t>
                                  </m:r>
                                </m:e>
                                <m:sub>
                                  <m:r>
                                    <a:rPr lang="zh-CN" altLang="en-US" sz="1600" i="1">
                                      <a:latin typeface="Cambria Math" panose="02040503050406030204" pitchFamily="18" charset="0"/>
                                    </a:rPr>
                                    <m:t>𝑋</m:t>
                                  </m:r>
                                </m:sub>
                              </m:sSub>
                            </m:sup>
                            <m:e>
                              <m:sSup>
                                <m:sSupPr>
                                  <m:ctrlPr>
                                    <a:rPr lang="zh-CN" altLang="en-US" sz="1600" i="1">
                                      <a:solidFill>
                                        <a:srgbClr val="836967"/>
                                      </a:solidFill>
                                      <a:latin typeface="Cambria Math" panose="02040503050406030204" pitchFamily="18" charset="0"/>
                                    </a:rPr>
                                  </m:ctrlPr>
                                </m:sSupPr>
                                <m:e>
                                  <m:r>
                                    <a:rPr lang="zh-CN" altLang="en-US" sz="1600" i="1">
                                      <a:latin typeface="Cambria Math" panose="02040503050406030204" pitchFamily="18" charset="0"/>
                                    </a:rPr>
                                    <m:t>𝑒</m:t>
                                  </m:r>
                                </m:e>
                                <m:sup>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𝑆𝑖𝑚</m:t>
                                      </m:r>
                                    </m:e>
                                    <m:sub>
                                      <m:r>
                                        <a:rPr lang="zh-CN" altLang="en-US" sz="1600" i="1">
                                          <a:latin typeface="Cambria Math" panose="02040503050406030204" pitchFamily="18" charset="0"/>
                                        </a:rPr>
                                        <m:t>𝑗</m:t>
                                      </m:r>
                                    </m:sub>
                                  </m:sSub>
                                </m:sup>
                              </m:sSup>
                            </m:e>
                          </m:nary>
                        </m:den>
                      </m:f>
                    </m:oMath>
                  </m:oMathPara>
                </a14:m>
                <a:endParaRPr lang="zh-CN" altLang="en-US" sz="1600" dirty="0"/>
              </a:p>
            </p:txBody>
          </p:sp>
        </mc:Choice>
        <mc:Fallback xmlns="">
          <p:sp>
            <p:nvSpPr>
              <p:cNvPr id="26" name="文本框 25">
                <a:extLst>
                  <a:ext uri="{FF2B5EF4-FFF2-40B4-BE49-F238E27FC236}">
                    <a16:creationId xmlns:a16="http://schemas.microsoft.com/office/drawing/2014/main" id="{0F28F348-1933-1A9D-C252-2A2F002BD4DF}"/>
                  </a:ext>
                </a:extLst>
              </p:cNvPr>
              <p:cNvSpPr txBox="1">
                <a:spLocks noRot="1" noChangeAspect="1" noMove="1" noResize="1" noEditPoints="1" noAdjustHandles="1" noChangeArrowheads="1" noChangeShapeType="1" noTextEdit="1"/>
              </p:cNvSpPr>
              <p:nvPr/>
            </p:nvSpPr>
            <p:spPr>
              <a:xfrm>
                <a:off x="-72362" y="3477743"/>
                <a:ext cx="4644362" cy="733662"/>
              </a:xfrm>
              <a:prstGeom prst="rect">
                <a:avLst/>
              </a:prstGeom>
              <a:blipFill>
                <a:blip r:embed="rId6"/>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DAF431CD-AAC1-FE9C-99E1-19EE434560A5}"/>
              </a:ext>
            </a:extLst>
          </p:cNvPr>
          <p:cNvSpPr txBox="1"/>
          <p:nvPr/>
        </p:nvSpPr>
        <p:spPr>
          <a:xfrm>
            <a:off x="420396" y="1440963"/>
            <a:ext cx="2997228" cy="369332"/>
          </a:xfrm>
          <a:prstGeom prst="rect">
            <a:avLst/>
          </a:prstGeom>
          <a:noFill/>
        </p:spPr>
        <p:txBody>
          <a:bodyPr wrap="square">
            <a:spAutoFit/>
          </a:bodyPr>
          <a:lstStyle/>
          <a:p>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注意力机制的简化计算过程</a:t>
            </a:r>
            <a:r>
              <a:rPr lang="zh-CN" altLang="en-US" sz="1800" kern="100" dirty="0">
                <a:effectLst/>
                <a:latin typeface="等线" panose="02010600030101010101" pitchFamily="2" charset="-122"/>
                <a:ea typeface="华文宋体" panose="0201060004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18091C0-1DC2-EA4C-0D84-0FF9F05D17EA}"/>
                  </a:ext>
                </a:extLst>
              </p:cNvPr>
              <p:cNvSpPr txBox="1"/>
              <p:nvPr/>
            </p:nvSpPr>
            <p:spPr>
              <a:xfrm>
                <a:off x="326412" y="5366734"/>
                <a:ext cx="4644362" cy="596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r>
                        <a:rPr lang="zh-CN" altLang="en-US" sz="1600" i="1">
                          <a:latin typeface="Cambria Math" panose="02040503050406030204" pitchFamily="18" charset="0"/>
                        </a:rPr>
                        <m:t>）</m:t>
                      </m:r>
                      <m:r>
                        <a:rPr lang="zh-CN" altLang="en-US" sz="1600" i="1" smtClean="0">
                          <a:latin typeface="Cambria Math" panose="02040503050406030204" pitchFamily="18" charset="0"/>
                        </a:rPr>
                        <m:t>𝐴𝑡𝑡𝑒𝑛𝑡𝑖𝑜𝑛</m:t>
                      </m:r>
                      <m:d>
                        <m:dPr>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𝑄𝑢𝑒𝑟𝑦</m:t>
                          </m:r>
                          <m:r>
                            <a:rPr lang="zh-CN" altLang="en-US" sz="1600" i="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𝐾𝑒𝑦</m:t>
                              </m:r>
                            </m:e>
                            <m:sub>
                              <m:r>
                                <a:rPr lang="zh-CN" altLang="en-US" sz="1600" i="1">
                                  <a:latin typeface="Cambria Math" panose="02040503050406030204" pitchFamily="18" charset="0"/>
                                </a:rPr>
                                <m:t>𝑖</m:t>
                              </m:r>
                            </m:sub>
                          </m:sSub>
                        </m:e>
                      </m:d>
                      <m:r>
                        <a:rPr lang="zh-CN" altLang="en-US" sz="1600" i="0">
                          <a:latin typeface="Cambria Math" panose="02040503050406030204" pitchFamily="18" charset="0"/>
                        </a:rPr>
                        <m:t>=</m:t>
                      </m:r>
                      <m:nary>
                        <m:naryPr>
                          <m:chr m:val="∑"/>
                          <m:limLoc m:val="subSup"/>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𝐿</m:t>
                              </m:r>
                            </m:e>
                            <m:sub>
                              <m:r>
                                <a:rPr lang="zh-CN" altLang="en-US" sz="1600" i="1">
                                  <a:latin typeface="Cambria Math" panose="02040503050406030204" pitchFamily="18" charset="0"/>
                                </a:rPr>
                                <m:t>𝑋</m:t>
                              </m:r>
                            </m:sub>
                          </m:sSub>
                        </m:sup>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𝑎</m:t>
                              </m:r>
                            </m:e>
                            <m:sub>
                              <m:r>
                                <a:rPr lang="zh-CN" altLang="en-US" sz="1600" i="1">
                                  <a:latin typeface="Cambria Math" panose="02040503050406030204" pitchFamily="18" charset="0"/>
                                </a:rPr>
                                <m:t>𝑖</m:t>
                              </m:r>
                            </m:sub>
                          </m:sSub>
                          <m:r>
                            <a:rPr lang="zh-CN" altLang="en-US" sz="1600" i="0">
                              <a:latin typeface="Cambria Math" panose="02040503050406030204" pitchFamily="18" charset="0"/>
                            </a:rPr>
                            <m:t>·</m:t>
                          </m:r>
                        </m:e>
                      </m:nary>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𝑉𝑎𝑙𝑢𝑒</m:t>
                          </m:r>
                        </m:e>
                        <m:sub>
                          <m:r>
                            <a:rPr lang="zh-CN" altLang="en-US" sz="1600" i="1">
                              <a:latin typeface="Cambria Math" panose="02040503050406030204" pitchFamily="18" charset="0"/>
                            </a:rPr>
                            <m:t>𝑖</m:t>
                          </m:r>
                        </m:sub>
                      </m:sSub>
                    </m:oMath>
                  </m:oMathPara>
                </a14:m>
                <a:endParaRPr lang="zh-CN" altLang="en-US" sz="1600" dirty="0"/>
              </a:p>
            </p:txBody>
          </p:sp>
        </mc:Choice>
        <mc:Fallback xmlns="">
          <p:sp>
            <p:nvSpPr>
              <p:cNvPr id="37" name="文本框 36">
                <a:extLst>
                  <a:ext uri="{FF2B5EF4-FFF2-40B4-BE49-F238E27FC236}">
                    <a16:creationId xmlns:a16="http://schemas.microsoft.com/office/drawing/2014/main" id="{A18091C0-1DC2-EA4C-0D84-0FF9F05D17EA}"/>
                  </a:ext>
                </a:extLst>
              </p:cNvPr>
              <p:cNvSpPr txBox="1">
                <a:spLocks noRot="1" noChangeAspect="1" noMove="1" noResize="1" noEditPoints="1" noAdjustHandles="1" noChangeArrowheads="1" noChangeShapeType="1" noTextEdit="1"/>
              </p:cNvSpPr>
              <p:nvPr/>
            </p:nvSpPr>
            <p:spPr>
              <a:xfrm>
                <a:off x="326412" y="5366734"/>
                <a:ext cx="4644362" cy="596189"/>
              </a:xfrm>
              <a:prstGeom prst="rect">
                <a:avLst/>
              </a:prstGeom>
              <a:blipFill>
                <a:blip r:embed="rId7"/>
                <a:stretch>
                  <a:fillRect/>
                </a:stretch>
              </a:blipFill>
            </p:spPr>
            <p:txBody>
              <a:bodyPr/>
              <a:lstStyle/>
              <a:p>
                <a:r>
                  <a:rPr lang="zh-CN" altLang="en-US">
                    <a:noFill/>
                  </a:rPr>
                  <a:t> </a:t>
                </a:r>
              </a:p>
            </p:txBody>
          </p:sp>
        </mc:Fallback>
      </mc:AlternateContent>
      <p:sp>
        <p:nvSpPr>
          <p:cNvPr id="24" name="单圆角矩形 3">
            <a:extLst>
              <a:ext uri="{FF2B5EF4-FFF2-40B4-BE49-F238E27FC236}">
                <a16:creationId xmlns:a16="http://schemas.microsoft.com/office/drawing/2014/main" id="{77F586BF-CD75-9E4B-5CCA-134B00AE52BD}"/>
              </a:ext>
            </a:extLst>
          </p:cNvPr>
          <p:cNvSpPr/>
          <p:nvPr/>
        </p:nvSpPr>
        <p:spPr>
          <a:xfrm>
            <a:off x="326412" y="966793"/>
            <a:ext cx="8397192" cy="5519391"/>
          </a:xfrm>
          <a:prstGeom prst="round1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33" name="Rectangle 5">
            <a:extLst>
              <a:ext uri="{FF2B5EF4-FFF2-40B4-BE49-F238E27FC236}">
                <a16:creationId xmlns:a16="http://schemas.microsoft.com/office/drawing/2014/main" id="{5CD0A6CF-1CA4-0FFA-E79D-12489F064564}"/>
              </a:ext>
            </a:extLst>
          </p:cNvPr>
          <p:cNvSpPr>
            <a:spLocks noChangeArrowheads="1"/>
          </p:cNvSpPr>
          <p:nvPr/>
        </p:nvSpPr>
        <p:spPr bwMode="auto">
          <a:xfrm>
            <a:off x="673281" y="745957"/>
            <a:ext cx="1900352"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3.2</a:t>
            </a:r>
            <a:r>
              <a:rPr lang="zh-CN" altLang="en-US" sz="2000" b="1" dirty="0">
                <a:solidFill>
                  <a:schemeClr val="bg1"/>
                </a:solidFill>
                <a:latin typeface="微软雅黑" panose="020B0503020204020204" pitchFamily="34" charset="-122"/>
                <a:ea typeface="微软雅黑" panose="020B0503020204020204" pitchFamily="34" charset="-122"/>
              </a:rPr>
              <a:t>注意力机制</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806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0B726D4-3FC2-9326-EDE3-1C32F3012270}"/>
              </a:ext>
            </a:extLst>
          </p:cNvPr>
          <p:cNvPicPr>
            <a:picLocks noChangeAspect="1"/>
          </p:cNvPicPr>
          <p:nvPr/>
        </p:nvPicPr>
        <p:blipFill>
          <a:blip r:embed="rId3"/>
          <a:stretch>
            <a:fillRect/>
          </a:stretch>
        </p:blipFill>
        <p:spPr>
          <a:xfrm>
            <a:off x="4191761" y="2274735"/>
            <a:ext cx="4531843" cy="2765932"/>
          </a:xfrm>
          <a:prstGeom prst="rect">
            <a:avLst/>
          </a:prstGeom>
        </p:spPr>
      </p:pic>
      <p:pic>
        <p:nvPicPr>
          <p:cNvPr id="8" name="图片 7">
            <a:extLst>
              <a:ext uri="{FF2B5EF4-FFF2-40B4-BE49-F238E27FC236}">
                <a16:creationId xmlns:a16="http://schemas.microsoft.com/office/drawing/2014/main" id="{4FBB39F1-A4F0-5CB8-2F56-B11FA58A4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9297" y="2203688"/>
            <a:ext cx="4804307" cy="3162987"/>
          </a:xfrm>
          <a:prstGeom prst="rect">
            <a:avLst/>
          </a:prstGeom>
        </p:spPr>
      </p:pic>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a:extLst>
              <a:ext uri="{FF2B5EF4-FFF2-40B4-BE49-F238E27FC236}">
                <a16:creationId xmlns:a16="http://schemas.microsoft.com/office/drawing/2014/main" id="{FFE191B6-B7EC-EB20-A0E9-3A4DEF425A0B}"/>
              </a:ext>
            </a:extLst>
          </p:cNvPr>
          <p:cNvPicPr>
            <a:picLocks noChangeAspect="1"/>
          </p:cNvPicPr>
          <p:nvPr/>
        </p:nvPicPr>
        <p:blipFill>
          <a:blip r:embed="rId5"/>
          <a:stretch>
            <a:fillRect/>
          </a:stretch>
        </p:blipFill>
        <p:spPr>
          <a:xfrm>
            <a:off x="3953629" y="2203688"/>
            <a:ext cx="4769975" cy="3162987"/>
          </a:xfrm>
          <a:prstGeom prst="rect">
            <a:avLst/>
          </a:prstGeom>
        </p:spPr>
      </p:pic>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4" name="单圆角矩形 3">
            <a:extLst>
              <a:ext uri="{FF2B5EF4-FFF2-40B4-BE49-F238E27FC236}">
                <a16:creationId xmlns:a16="http://schemas.microsoft.com/office/drawing/2014/main" id="{77F586BF-CD75-9E4B-5CCA-134B00AE52BD}"/>
              </a:ext>
            </a:extLst>
          </p:cNvPr>
          <p:cNvSpPr/>
          <p:nvPr/>
        </p:nvSpPr>
        <p:spPr>
          <a:xfrm>
            <a:off x="326412" y="966793"/>
            <a:ext cx="8397192" cy="5519391"/>
          </a:xfrm>
          <a:prstGeom prst="round1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31" name="文本框 30">
            <a:extLst>
              <a:ext uri="{FF2B5EF4-FFF2-40B4-BE49-F238E27FC236}">
                <a16:creationId xmlns:a16="http://schemas.microsoft.com/office/drawing/2014/main" id="{6A9963D5-FDE9-8763-5EBD-801D04DC7189}"/>
              </a:ext>
            </a:extLst>
          </p:cNvPr>
          <p:cNvSpPr txBox="1"/>
          <p:nvPr/>
        </p:nvSpPr>
        <p:spPr>
          <a:xfrm>
            <a:off x="0" y="30453"/>
            <a:ext cx="3096655" cy="461665"/>
          </a:xfrm>
          <a:prstGeom prst="rect">
            <a:avLst/>
          </a:prstGeom>
          <a:noFill/>
        </p:spPr>
        <p:txBody>
          <a:bodyPr wrap="square" rtlCol="0">
            <a:spAutoFit/>
          </a:bodyPr>
          <a:lstStyle/>
          <a:p>
            <a:r>
              <a:rPr lang="zh-CN" altLang="en-US" sz="2400" b="1" dirty="0">
                <a:solidFill>
                  <a:schemeClr val="bg1"/>
                </a:solidFill>
              </a:rPr>
              <a:t>三、</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研究内容和目标</a:t>
            </a:r>
          </a:p>
        </p:txBody>
      </p:sp>
      <p:sp>
        <p:nvSpPr>
          <p:cNvPr id="33" name="Rectangle 5">
            <a:extLst>
              <a:ext uri="{FF2B5EF4-FFF2-40B4-BE49-F238E27FC236}">
                <a16:creationId xmlns:a16="http://schemas.microsoft.com/office/drawing/2014/main" id="{5CD0A6CF-1CA4-0FFA-E79D-12489F064564}"/>
              </a:ext>
            </a:extLst>
          </p:cNvPr>
          <p:cNvSpPr>
            <a:spLocks noChangeArrowheads="1"/>
          </p:cNvSpPr>
          <p:nvPr/>
        </p:nvSpPr>
        <p:spPr bwMode="auto">
          <a:xfrm>
            <a:off x="673281" y="745957"/>
            <a:ext cx="1900352"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3.2</a:t>
            </a:r>
            <a:r>
              <a:rPr lang="zh-CN" altLang="en-US" sz="2000" b="1" dirty="0">
                <a:solidFill>
                  <a:schemeClr val="bg1"/>
                </a:solidFill>
                <a:latin typeface="微软雅黑" panose="020B0503020204020204" pitchFamily="34" charset="-122"/>
                <a:ea typeface="微软雅黑" panose="020B0503020204020204" pitchFamily="34" charset="-122"/>
              </a:rPr>
              <a:t>注意力机制</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C794FB6-4090-9BD7-746F-5F653BA9BE74}"/>
              </a:ext>
            </a:extLst>
          </p:cNvPr>
          <p:cNvSpPr txBox="1"/>
          <p:nvPr/>
        </p:nvSpPr>
        <p:spPr>
          <a:xfrm>
            <a:off x="8723604" y="6521644"/>
            <a:ext cx="434175" cy="369332"/>
          </a:xfrm>
          <a:prstGeom prst="rect">
            <a:avLst/>
          </a:prstGeom>
          <a:noFill/>
        </p:spPr>
        <p:txBody>
          <a:bodyPr wrap="square" rtlCol="0">
            <a:spAutoFit/>
          </a:bodyPr>
          <a:lstStyle/>
          <a:p>
            <a:r>
              <a:rPr lang="en-US" altLang="zh-CN" dirty="0"/>
              <a:t>11</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B0B5B19-6270-D6F5-1FD9-F0DBF841471B}"/>
                  </a:ext>
                </a:extLst>
              </p:cNvPr>
              <p:cNvSpPr txBox="1"/>
              <p:nvPr/>
            </p:nvSpPr>
            <p:spPr>
              <a:xfrm>
                <a:off x="519695" y="1453871"/>
                <a:ext cx="3433934" cy="4801314"/>
              </a:xfrm>
              <a:prstGeom prst="rect">
                <a:avLst/>
              </a:prstGeom>
              <a:noFill/>
            </p:spPr>
            <p:txBody>
              <a:bodyPr wrap="square">
                <a:spAutoFit/>
              </a:bodyPr>
              <a:lstStyle/>
              <a:p>
                <a:pPr algn="just"/>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自注意力机制的简化计算过程：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）将输入向量转化成嵌入向量；</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）根据嵌入向量得到</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q</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query</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k</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key</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v</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value</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）三个向量；</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3</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）为每个向量计算一个</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score</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𝑠𝑐𝑜𝑟𝑒</m:t>
                    </m:r>
                    <m:r>
                      <a:rPr lang="en-US"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 =</m:t>
                    </m:r>
                    <m:r>
                      <a:rPr lang="en-US"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𝑞</m:t>
                    </m:r>
                    <m:r>
                      <a:rPr lang="zh-CN"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𝑘</m:t>
                    </m:r>
                    <m:r>
                      <a:rPr lang="en-US"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 </m:t>
                    </m:r>
                  </m:oMath>
                </a14:m>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）为了梯度的稳定，对 </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score</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归一化处理；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5</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）对</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score</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施以</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SoftMax</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激活函数；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6</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SoftMax</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结果点乘</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Value</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值</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v</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，得到加权的每个输入向量的评分</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v</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7</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）相加之后得到最终的输出结果</a:t>
                </a:r>
                <a:r>
                  <a:rPr lang="en-US"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z </a:t>
                </a:r>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 </m:t>
                    </m:r>
                    <m:r>
                      <a:rPr lang="zh-CN" altLang="zh-CN" sz="1800" b="1" i="1" kern="100">
                        <a:effectLst/>
                        <a:latin typeface="Cambria Math" panose="02040503050406030204" pitchFamily="18" charset="0"/>
                        <a:ea typeface="华文宋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 </m:t>
                    </m:r>
                    <m:r>
                      <a:rPr lang="en-US" altLang="zh-CN" sz="1800" i="1" kern="100">
                        <a:effectLst/>
                        <a:latin typeface="Cambria Math" panose="02040503050406030204" pitchFamily="18" charset="0"/>
                        <a:ea typeface="华文宋体" panose="02010600040101010101" pitchFamily="2" charset="-122"/>
                        <a:cs typeface="Times New Roman" panose="02020603050405020304" pitchFamily="18" charset="0"/>
                      </a:rPr>
                      <m:t>𝑣</m:t>
                    </m:r>
                  </m:oMath>
                </a14:m>
                <a:r>
                  <a:rPr lang="zh-CN" altLang="zh-CN" sz="1800" kern="100" dirty="0">
                    <a:effectLst/>
                    <a:latin typeface="等线" panose="02010600030101010101" pitchFamily="2" charset="-122"/>
                    <a:ea typeface="华文宋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3B0B5B19-6270-D6F5-1FD9-F0DBF841471B}"/>
                  </a:ext>
                </a:extLst>
              </p:cNvPr>
              <p:cNvSpPr txBox="1">
                <a:spLocks noRot="1" noChangeAspect="1" noMove="1" noResize="1" noEditPoints="1" noAdjustHandles="1" noChangeArrowheads="1" noChangeShapeType="1" noTextEdit="1"/>
              </p:cNvSpPr>
              <p:nvPr/>
            </p:nvSpPr>
            <p:spPr>
              <a:xfrm>
                <a:off x="519695" y="1453871"/>
                <a:ext cx="3433934" cy="4801314"/>
              </a:xfrm>
              <a:prstGeom prst="rect">
                <a:avLst/>
              </a:prstGeom>
              <a:blipFill>
                <a:blip r:embed="rId7"/>
                <a:stretch>
                  <a:fillRect l="-1418" t="-508" r="-7979" b="-11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975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 name="单圆角矩形 3">
            <a:extLst>
              <a:ext uri="{FF2B5EF4-FFF2-40B4-BE49-F238E27FC236}">
                <a16:creationId xmlns:a16="http://schemas.microsoft.com/office/drawing/2014/main" id="{F29AD38E-7C43-65C9-1F18-FFC6EC27552B}"/>
              </a:ext>
            </a:extLst>
          </p:cNvPr>
          <p:cNvSpPr/>
          <p:nvPr/>
        </p:nvSpPr>
        <p:spPr>
          <a:xfrm>
            <a:off x="203307" y="1070871"/>
            <a:ext cx="8737385" cy="5285480"/>
          </a:xfrm>
          <a:prstGeom prst="round1Rect">
            <a:avLst/>
          </a:prstGeom>
          <a:solidFill>
            <a:srgbClr val="F2F2F2">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4" name="矩形 3">
            <a:extLst>
              <a:ext uri="{FF2B5EF4-FFF2-40B4-BE49-F238E27FC236}">
                <a16:creationId xmlns:a16="http://schemas.microsoft.com/office/drawing/2014/main" id="{5DFBA9ED-8BF9-4B42-2494-DFE20FD28A26}"/>
              </a:ext>
            </a:extLst>
          </p:cNvPr>
          <p:cNvSpPr/>
          <p:nvPr/>
        </p:nvSpPr>
        <p:spPr>
          <a:xfrm>
            <a:off x="397822" y="1543247"/>
            <a:ext cx="8348353" cy="46194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Ø"/>
            </a:pPr>
            <a:endParaRPr lang="en-US" altLang="zh-CN" sz="3200" kern="100" dirty="0">
              <a:solidFill>
                <a:schemeClr val="tx1"/>
              </a:solidFill>
              <a:effectLst/>
              <a:latin typeface="等线" panose="02010600030101010101" pitchFamily="2" charset="-122"/>
              <a:ea typeface="华文宋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3200" kern="100" dirty="0">
              <a:solidFill>
                <a:schemeClr val="tx1"/>
              </a:solidFill>
              <a:latin typeface="等线" panose="02010600030101010101" pitchFamily="2" charset="-122"/>
              <a:ea typeface="华文宋体" panose="0201060004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zh-CN" sz="2800" b="1" dirty="0">
                <a:solidFill>
                  <a:schemeClr val="tx1"/>
                </a:solidFill>
                <a:effectLst/>
                <a:latin typeface="华文宋体" panose="02010600040101010101" pitchFamily="2" charset="-122"/>
                <a:ea typeface="华文宋体" panose="02010600040101010101" pitchFamily="2" charset="-122"/>
                <a:cs typeface="Times New Roman" panose="02020603050405020304" pitchFamily="18" charset="0"/>
              </a:rPr>
              <a:t>设计</a:t>
            </a:r>
            <a:r>
              <a:rPr lang="zh-CN" altLang="en-US" sz="2800" b="1" dirty="0">
                <a:solidFill>
                  <a:schemeClr val="tx1"/>
                </a:solidFill>
                <a:effectLst/>
                <a:latin typeface="华文宋体" panose="02010600040101010101" pitchFamily="2" charset="-122"/>
                <a:ea typeface="华文宋体" panose="02010600040101010101" pitchFamily="2" charset="-122"/>
                <a:cs typeface="Times New Roman" panose="02020603050405020304" pitchFamily="18" charset="0"/>
              </a:rPr>
              <a:t>不同</a:t>
            </a:r>
            <a:r>
              <a:rPr lang="zh-CN" altLang="zh-CN" sz="2800" b="1" dirty="0">
                <a:solidFill>
                  <a:schemeClr val="tx1"/>
                </a:solidFill>
                <a:effectLst/>
                <a:latin typeface="华文宋体" panose="02010600040101010101" pitchFamily="2" charset="-122"/>
                <a:ea typeface="华文宋体" panose="02010600040101010101" pitchFamily="2" charset="-122"/>
                <a:cs typeface="Times New Roman" panose="02020603050405020304" pitchFamily="18" charset="0"/>
              </a:rPr>
              <a:t>滤波函数但相同排列的编码矩阵更易于特征提取和重建的</a:t>
            </a:r>
            <a:endParaRPr lang="en-US" altLang="zh-CN" sz="2800" b="1" dirty="0">
              <a:solidFill>
                <a:schemeClr val="tx1"/>
              </a:solidFill>
              <a:latin typeface="华文宋体" panose="02010600040101010101" pitchFamily="2" charset="-122"/>
              <a:ea typeface="华文宋体" panose="02010600040101010101" pitchFamily="2" charset="-122"/>
            </a:endParaRPr>
          </a:p>
          <a:p>
            <a:pPr marL="457200" indent="-457200">
              <a:lnSpc>
                <a:spcPct val="150000"/>
              </a:lnSpc>
              <a:buFont typeface="Wingdings" panose="05000000000000000000" pitchFamily="2" charset="2"/>
              <a:buChar char="Ø"/>
            </a:pPr>
            <a:r>
              <a:rPr lang="zh-CN" altLang="zh-CN" sz="2800" b="1" dirty="0">
                <a:solidFill>
                  <a:schemeClr val="tx1"/>
                </a:solidFill>
                <a:effectLst/>
                <a:latin typeface="华文宋体" panose="02010600040101010101" pitchFamily="2" charset="-122"/>
                <a:ea typeface="华文宋体" panose="02010600040101010101" pitchFamily="2" charset="-122"/>
                <a:cs typeface="Times New Roman" panose="02020603050405020304" pitchFamily="18" charset="0"/>
              </a:rPr>
              <a:t>设计相同滤波函数</a:t>
            </a:r>
            <a:r>
              <a:rPr lang="zh-CN" altLang="en-US" sz="2800" b="1" dirty="0">
                <a:solidFill>
                  <a:schemeClr val="tx1"/>
                </a:solidFill>
                <a:effectLst/>
                <a:latin typeface="华文宋体" panose="02010600040101010101" pitchFamily="2" charset="-122"/>
                <a:ea typeface="华文宋体" panose="02010600040101010101" pitchFamily="2" charset="-122"/>
                <a:cs typeface="Times New Roman" panose="02020603050405020304" pitchFamily="18" charset="0"/>
              </a:rPr>
              <a:t>不</a:t>
            </a:r>
            <a:r>
              <a:rPr lang="zh-CN" altLang="zh-CN" sz="2800" b="1" dirty="0">
                <a:solidFill>
                  <a:schemeClr val="tx1"/>
                </a:solidFill>
                <a:effectLst/>
                <a:latin typeface="华文宋体" panose="02010600040101010101" pitchFamily="2" charset="-122"/>
                <a:ea typeface="华文宋体" panose="02010600040101010101" pitchFamily="2" charset="-122"/>
                <a:cs typeface="Times New Roman" panose="02020603050405020304" pitchFamily="18" charset="0"/>
              </a:rPr>
              <a:t>同排列的编码矩阵并使得光谱编码矩阵更清晰简洁并明显与噪音有差异的编码矩阵</a:t>
            </a:r>
            <a:endParaRPr lang="en-US" altLang="zh-CN" sz="2800" b="1" dirty="0">
              <a:solidFill>
                <a:schemeClr val="tx1"/>
              </a:solidFill>
              <a:latin typeface="华文宋体" panose="02010600040101010101" pitchFamily="2" charset="-122"/>
              <a:ea typeface="华文宋体" panose="02010600040101010101" pitchFamily="2" charset="-122"/>
            </a:endParaRPr>
          </a:p>
          <a:p>
            <a:pPr marL="457200" indent="-457200">
              <a:lnSpc>
                <a:spcPct val="150000"/>
              </a:lnSpc>
              <a:buFont typeface="Wingdings" panose="05000000000000000000" pitchFamily="2" charset="2"/>
              <a:buChar char="Ø"/>
            </a:pPr>
            <a:r>
              <a:rPr lang="zh-CN" altLang="zh-CN" sz="2800" b="1" kern="0" dirty="0">
                <a:solidFill>
                  <a:schemeClr val="tx1"/>
                </a:solidFill>
                <a:effectLst/>
                <a:latin typeface="等线" panose="02010600030101010101" pitchFamily="2" charset="-122"/>
                <a:ea typeface="华文宋体" panose="02010600040101010101" pitchFamily="2" charset="-122"/>
                <a:cs typeface="宋体" panose="02010600030101010101" pitchFamily="2" charset="-122"/>
              </a:rPr>
              <a:t>将自注意力机制融合到光谱重建中并取得高准确性和精度的结果</a:t>
            </a:r>
            <a:endParaRPr lang="en-US" altLang="zh-CN" sz="2800" b="1" dirty="0">
              <a:solidFill>
                <a:schemeClr val="tx1"/>
              </a:solidFill>
            </a:endParaRPr>
          </a:p>
          <a:p>
            <a:pPr marL="457200" indent="-457200">
              <a:buFont typeface="Wingdings" panose="05000000000000000000" pitchFamily="2" charset="2"/>
              <a:buChar char="Ø"/>
            </a:pPr>
            <a:endParaRPr lang="en-US" altLang="zh-CN" sz="2800" b="1" dirty="0">
              <a:solidFill>
                <a:schemeClr val="tx1"/>
              </a:solidFill>
            </a:endParaRPr>
          </a:p>
          <a:p>
            <a:pPr marL="457200" indent="-457200">
              <a:buFont typeface="Wingdings" panose="05000000000000000000" pitchFamily="2" charset="2"/>
              <a:buChar char="Ø"/>
            </a:pPr>
            <a:endParaRPr lang="en-US" altLang="zh-CN" sz="2800" b="1" dirty="0">
              <a:solidFill>
                <a:schemeClr val="tx1"/>
              </a:solidFill>
            </a:endParaRPr>
          </a:p>
          <a:p>
            <a:pPr marL="457200" indent="-457200">
              <a:buFont typeface="Wingdings" panose="05000000000000000000" pitchFamily="2" charset="2"/>
              <a:buChar char="Ø"/>
            </a:pPr>
            <a:endParaRPr lang="zh-CN" altLang="en-US" sz="2800" b="1" dirty="0">
              <a:solidFill>
                <a:schemeClr val="tx1"/>
              </a:solidFill>
            </a:endParaRPr>
          </a:p>
        </p:txBody>
      </p:sp>
      <p:sp>
        <p:nvSpPr>
          <p:cNvPr id="5" name="文本框 4">
            <a:extLst>
              <a:ext uri="{FF2B5EF4-FFF2-40B4-BE49-F238E27FC236}">
                <a16:creationId xmlns:a16="http://schemas.microsoft.com/office/drawing/2014/main" id="{2B94B7F0-5FEC-5029-4408-5BB585BF3C6C}"/>
              </a:ext>
            </a:extLst>
          </p:cNvPr>
          <p:cNvSpPr txBox="1"/>
          <p:nvPr/>
        </p:nvSpPr>
        <p:spPr>
          <a:xfrm>
            <a:off x="0" y="30453"/>
            <a:ext cx="3096655" cy="461665"/>
          </a:xfrm>
          <a:prstGeom prst="rect">
            <a:avLst/>
          </a:prstGeom>
          <a:noFill/>
        </p:spPr>
        <p:txBody>
          <a:bodyPr wrap="square" rtlCol="0">
            <a:spAutoFit/>
          </a:bodyPr>
          <a:lstStyle/>
          <a:p>
            <a:r>
              <a:rPr lang="zh-CN" altLang="en-US" sz="2400" b="1" dirty="0">
                <a:solidFill>
                  <a:schemeClr val="bg1"/>
                </a:solidFill>
              </a:rPr>
              <a:t>三、</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研究内容和目标</a:t>
            </a:r>
          </a:p>
        </p:txBody>
      </p:sp>
      <p:sp>
        <p:nvSpPr>
          <p:cNvPr id="6" name="Rectangle 5">
            <a:extLst>
              <a:ext uri="{FF2B5EF4-FFF2-40B4-BE49-F238E27FC236}">
                <a16:creationId xmlns:a16="http://schemas.microsoft.com/office/drawing/2014/main" id="{71338812-DB87-2F56-5C06-5C7514D999BB}"/>
              </a:ext>
            </a:extLst>
          </p:cNvPr>
          <p:cNvSpPr>
            <a:spLocks noChangeArrowheads="1"/>
          </p:cNvSpPr>
          <p:nvPr/>
        </p:nvSpPr>
        <p:spPr bwMode="auto">
          <a:xfrm>
            <a:off x="528556" y="790645"/>
            <a:ext cx="1773890"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3.3</a:t>
            </a:r>
            <a:r>
              <a:rPr lang="zh-CN" altLang="en-US" sz="2000" b="1" dirty="0">
                <a:solidFill>
                  <a:schemeClr val="bg1"/>
                </a:solidFill>
                <a:latin typeface="微软雅黑" panose="020B0503020204020204" pitchFamily="34" charset="-122"/>
                <a:ea typeface="微软雅黑" panose="020B0503020204020204" pitchFamily="34" charset="-122"/>
              </a:rPr>
              <a:t>研究目标</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56DAAFA-029F-BB18-9C5E-ED2FDC047D33}"/>
              </a:ext>
            </a:extLst>
          </p:cNvPr>
          <p:cNvSpPr txBox="1"/>
          <p:nvPr/>
        </p:nvSpPr>
        <p:spPr>
          <a:xfrm>
            <a:off x="8723604" y="6521644"/>
            <a:ext cx="434175" cy="369332"/>
          </a:xfrm>
          <a:prstGeom prst="rect">
            <a:avLst/>
          </a:prstGeom>
          <a:noFill/>
        </p:spPr>
        <p:txBody>
          <a:bodyPr wrap="square" rtlCol="0">
            <a:spAutoFit/>
          </a:bodyPr>
          <a:lstStyle/>
          <a:p>
            <a:r>
              <a:rPr lang="en-US" altLang="zh-CN" dirty="0"/>
              <a:t>12</a:t>
            </a:r>
            <a:endParaRPr lang="zh-CN" altLang="en-US" dirty="0"/>
          </a:p>
        </p:txBody>
      </p:sp>
    </p:spTree>
    <p:extLst>
      <p:ext uri="{BB962C8B-B14F-4D97-AF65-F5344CB8AC3E}">
        <p14:creationId xmlns:p14="http://schemas.microsoft.com/office/powerpoint/2010/main" val="1296175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 name="单圆角矩形 3">
            <a:extLst>
              <a:ext uri="{FF2B5EF4-FFF2-40B4-BE49-F238E27FC236}">
                <a16:creationId xmlns:a16="http://schemas.microsoft.com/office/drawing/2014/main" id="{15284ADC-2519-CCD5-02C1-9692A93A331D}"/>
              </a:ext>
            </a:extLst>
          </p:cNvPr>
          <p:cNvSpPr/>
          <p:nvPr/>
        </p:nvSpPr>
        <p:spPr>
          <a:xfrm>
            <a:off x="180981" y="1048270"/>
            <a:ext cx="8737385" cy="5285480"/>
          </a:xfrm>
          <a:prstGeom prst="round1Rect">
            <a:avLst/>
          </a:prstGeom>
          <a:solidFill>
            <a:srgbClr val="F2F2F2">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3" name="Rectangle 5">
            <a:extLst>
              <a:ext uri="{FF2B5EF4-FFF2-40B4-BE49-F238E27FC236}">
                <a16:creationId xmlns:a16="http://schemas.microsoft.com/office/drawing/2014/main" id="{93C76BDA-DD60-CE95-0F56-1D48F1B4C70E}"/>
              </a:ext>
            </a:extLst>
          </p:cNvPr>
          <p:cNvSpPr>
            <a:spLocks noChangeArrowheads="1"/>
          </p:cNvSpPr>
          <p:nvPr/>
        </p:nvSpPr>
        <p:spPr bwMode="auto">
          <a:xfrm>
            <a:off x="460985" y="800207"/>
            <a:ext cx="2650606" cy="489534"/>
          </a:xfrm>
          <a:prstGeom prst="round1Rect">
            <a:avLst/>
          </a:prstGeom>
          <a:solidFill>
            <a:srgbClr val="4472C4"/>
          </a:solidFill>
          <a:ln>
            <a:no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3.4</a:t>
            </a:r>
            <a:r>
              <a:rPr lang="zh-CN" altLang="en-US" sz="2000" b="1" dirty="0">
                <a:solidFill>
                  <a:schemeClr val="bg1"/>
                </a:solidFill>
                <a:latin typeface="微软雅黑" panose="020B0503020204020204" pitchFamily="34" charset="-122"/>
                <a:ea typeface="微软雅黑" panose="020B0503020204020204" pitchFamily="34" charset="-122"/>
              </a:rPr>
              <a:t>待解决的关键问题</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B5A4D30-2F6D-EC70-F8E4-D64BB79FAC72}"/>
              </a:ext>
            </a:extLst>
          </p:cNvPr>
          <p:cNvSpPr/>
          <p:nvPr/>
        </p:nvSpPr>
        <p:spPr>
          <a:xfrm>
            <a:off x="397823" y="1493301"/>
            <a:ext cx="8298846" cy="4809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Wingdings" panose="05000000000000000000" pitchFamily="2" charset="2"/>
              <a:buChar char="Ø"/>
            </a:pPr>
            <a:r>
              <a:rPr lang="zh-CN" altLang="zh-CN" sz="2800" b="1" kern="100" dirty="0">
                <a:solidFill>
                  <a:schemeClr val="tx1"/>
                </a:solidFill>
                <a:effectLst/>
                <a:latin typeface="华文宋体" panose="02010600040101010101" pitchFamily="2" charset="-122"/>
                <a:ea typeface="华文宋体" panose="02010600040101010101" pitchFamily="2" charset="-122"/>
                <a:cs typeface="Times New Roman" panose="02020603050405020304" pitchFamily="18" charset="0"/>
              </a:rPr>
              <a:t>编码矩阵的实际设计问题</a:t>
            </a:r>
            <a:endParaRPr lang="en-US" altLang="zh-CN" sz="2800" b="1" kern="100" dirty="0">
              <a:solidFill>
                <a:schemeClr val="tx1"/>
              </a:solidFill>
              <a:effectLst/>
              <a:latin typeface="华文宋体" panose="02010600040101010101" pitchFamily="2" charset="-122"/>
              <a:ea typeface="华文宋体" panose="0201060004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zh-CN" sz="2800" b="1" kern="100" dirty="0">
                <a:solidFill>
                  <a:schemeClr val="tx1"/>
                </a:solidFill>
                <a:effectLst/>
                <a:latin typeface="等线" panose="02010600030101010101" pitchFamily="2" charset="-122"/>
                <a:ea typeface="华文宋体" panose="02010600040101010101" pitchFamily="2" charset="-122"/>
                <a:cs typeface="Times New Roman" panose="02020603050405020304" pitchFamily="18" charset="0"/>
              </a:rPr>
              <a:t>在光谱重建中存在很多的噪音或者环境因素，如何优化或者进行去噪处理使得特征更加的突出，保证重建准确性和精度</a:t>
            </a:r>
            <a:endParaRPr lang="en-US" altLang="zh-CN" sz="2800" b="1" kern="100" dirty="0">
              <a:solidFill>
                <a:schemeClr val="tx1"/>
              </a:solidFill>
              <a:effectLst/>
              <a:latin typeface="等线" panose="02010600030101010101" pitchFamily="2" charset="-122"/>
              <a:ea typeface="华文宋体" panose="0201060004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zh-CN" sz="2800" b="1" kern="100" dirty="0">
                <a:solidFill>
                  <a:schemeClr val="tx1"/>
                </a:solidFill>
                <a:effectLst/>
                <a:latin typeface="等线" panose="02010600030101010101" pitchFamily="2" charset="-122"/>
                <a:ea typeface="华文宋体" panose="02010600040101010101" pitchFamily="2" charset="-122"/>
                <a:cs typeface="Times New Roman" panose="02020603050405020304" pitchFamily="18" charset="0"/>
              </a:rPr>
              <a:t>理解自注意力机制的原理和特点，并分析如何更好的运用该机制得到更好的重建模型 </a:t>
            </a:r>
            <a:endParaRPr lang="zh-CN" altLang="zh-CN" sz="2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C699BFB4-99B8-06B0-4ED2-861CB79C9583}"/>
              </a:ext>
            </a:extLst>
          </p:cNvPr>
          <p:cNvSpPr txBox="1"/>
          <p:nvPr/>
        </p:nvSpPr>
        <p:spPr>
          <a:xfrm>
            <a:off x="1" y="30453"/>
            <a:ext cx="3032650" cy="461665"/>
          </a:xfrm>
          <a:prstGeom prst="rect">
            <a:avLst/>
          </a:prstGeom>
          <a:noFill/>
        </p:spPr>
        <p:txBody>
          <a:bodyPr wrap="square" rtlCol="0">
            <a:spAutoFit/>
          </a:bodyPr>
          <a:lstStyle/>
          <a:p>
            <a:r>
              <a:rPr lang="zh-CN" altLang="en-US" sz="2400" b="1" dirty="0">
                <a:solidFill>
                  <a:schemeClr val="bg1"/>
                </a:solidFill>
              </a:rPr>
              <a:t>三、</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研究内容和目标</a:t>
            </a:r>
          </a:p>
        </p:txBody>
      </p:sp>
      <p:sp>
        <p:nvSpPr>
          <p:cNvPr id="9" name="文本框 8">
            <a:extLst>
              <a:ext uri="{FF2B5EF4-FFF2-40B4-BE49-F238E27FC236}">
                <a16:creationId xmlns:a16="http://schemas.microsoft.com/office/drawing/2014/main" id="{5650FE6D-3DD9-0F25-18E1-66688DE05EF5}"/>
              </a:ext>
            </a:extLst>
          </p:cNvPr>
          <p:cNvSpPr txBox="1"/>
          <p:nvPr/>
        </p:nvSpPr>
        <p:spPr>
          <a:xfrm>
            <a:off x="8723604" y="6521644"/>
            <a:ext cx="434175" cy="369332"/>
          </a:xfrm>
          <a:prstGeom prst="rect">
            <a:avLst/>
          </a:prstGeom>
          <a:noFill/>
        </p:spPr>
        <p:txBody>
          <a:bodyPr wrap="square" rtlCol="0">
            <a:spAutoFit/>
          </a:bodyPr>
          <a:lstStyle/>
          <a:p>
            <a:r>
              <a:rPr lang="en-US" altLang="zh-CN" dirty="0"/>
              <a:t>13</a:t>
            </a:r>
            <a:endParaRPr lang="zh-CN" altLang="en-US" dirty="0"/>
          </a:p>
        </p:txBody>
      </p:sp>
    </p:spTree>
    <p:extLst>
      <p:ext uri="{BB962C8B-B14F-4D97-AF65-F5344CB8AC3E}">
        <p14:creationId xmlns:p14="http://schemas.microsoft.com/office/powerpoint/2010/main" val="3957899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单圆角矩形 3">
            <a:extLst>
              <a:ext uri="{FF2B5EF4-FFF2-40B4-BE49-F238E27FC236}">
                <a16:creationId xmlns:a16="http://schemas.microsoft.com/office/drawing/2014/main" id="{D4833BAA-FC47-FD12-8072-387FC5A873E8}"/>
              </a:ext>
            </a:extLst>
          </p:cNvPr>
          <p:cNvSpPr/>
          <p:nvPr/>
        </p:nvSpPr>
        <p:spPr>
          <a:xfrm>
            <a:off x="326412" y="899374"/>
            <a:ext cx="8259378" cy="5642558"/>
          </a:xfrm>
          <a:prstGeom prst="round1Rect">
            <a:avLst/>
          </a:prstGeom>
          <a:solidFill>
            <a:srgbClr val="FFFFFF">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86" name="文本框 285">
            <a:extLst>
              <a:ext uri="{FF2B5EF4-FFF2-40B4-BE49-F238E27FC236}">
                <a16:creationId xmlns:a16="http://schemas.microsoft.com/office/drawing/2014/main" id="{9EF85DBB-694F-4353-D518-3DDC7862360C}"/>
              </a:ext>
            </a:extLst>
          </p:cNvPr>
          <p:cNvSpPr txBox="1"/>
          <p:nvPr/>
        </p:nvSpPr>
        <p:spPr>
          <a:xfrm>
            <a:off x="-1" y="30453"/>
            <a:ext cx="395362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四、研究方案与可行性分析</a:t>
            </a:r>
          </a:p>
        </p:txBody>
      </p:sp>
      <p:sp>
        <p:nvSpPr>
          <p:cNvPr id="8" name="Rectangle 5">
            <a:extLst>
              <a:ext uri="{FF2B5EF4-FFF2-40B4-BE49-F238E27FC236}">
                <a16:creationId xmlns:a16="http://schemas.microsoft.com/office/drawing/2014/main" id="{4847AE68-4930-D4AF-B39E-F0B65B5E37B9}"/>
              </a:ext>
            </a:extLst>
          </p:cNvPr>
          <p:cNvSpPr>
            <a:spLocks noChangeArrowheads="1"/>
          </p:cNvSpPr>
          <p:nvPr/>
        </p:nvSpPr>
        <p:spPr bwMode="auto">
          <a:xfrm>
            <a:off x="488433" y="654606"/>
            <a:ext cx="1689023"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4.1</a:t>
            </a:r>
            <a:r>
              <a:rPr lang="zh-CN" altLang="en-US" sz="2000" b="1" dirty="0">
                <a:solidFill>
                  <a:schemeClr val="bg1"/>
                </a:solidFill>
                <a:latin typeface="微软雅黑" panose="020B0503020204020204" pitchFamily="34" charset="-122"/>
                <a:ea typeface="微软雅黑" panose="020B0503020204020204" pitchFamily="34" charset="-122"/>
              </a:rPr>
              <a:t>技术路线</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52BBBBA-814B-2EFB-1A11-EA11BD94A581}"/>
              </a:ext>
            </a:extLst>
          </p:cNvPr>
          <p:cNvSpPr txBox="1"/>
          <p:nvPr/>
        </p:nvSpPr>
        <p:spPr>
          <a:xfrm>
            <a:off x="8723604" y="6521644"/>
            <a:ext cx="434175" cy="369332"/>
          </a:xfrm>
          <a:prstGeom prst="rect">
            <a:avLst/>
          </a:prstGeom>
          <a:noFill/>
        </p:spPr>
        <p:txBody>
          <a:bodyPr wrap="square" rtlCol="0">
            <a:spAutoFit/>
          </a:bodyPr>
          <a:lstStyle/>
          <a:p>
            <a:r>
              <a:rPr lang="en-US" altLang="zh-CN" dirty="0"/>
              <a:t>14</a:t>
            </a:r>
            <a:endParaRPr lang="zh-CN" altLang="en-US" dirty="0"/>
          </a:p>
        </p:txBody>
      </p:sp>
      <p:pic>
        <p:nvPicPr>
          <p:cNvPr id="5" name="图片 4">
            <a:extLst>
              <a:ext uri="{FF2B5EF4-FFF2-40B4-BE49-F238E27FC236}">
                <a16:creationId xmlns:a16="http://schemas.microsoft.com/office/drawing/2014/main" id="{5C4CA611-6D06-2B29-98A4-C36A7604885B}"/>
              </a:ext>
            </a:extLst>
          </p:cNvPr>
          <p:cNvPicPr>
            <a:picLocks noChangeAspect="1"/>
          </p:cNvPicPr>
          <p:nvPr/>
        </p:nvPicPr>
        <p:blipFill>
          <a:blip r:embed="rId4"/>
          <a:stretch>
            <a:fillRect/>
          </a:stretch>
        </p:blipFill>
        <p:spPr>
          <a:xfrm>
            <a:off x="2501442" y="1006497"/>
            <a:ext cx="3909317" cy="5269312"/>
          </a:xfrm>
          <a:prstGeom prst="rect">
            <a:avLst/>
          </a:prstGeom>
        </p:spPr>
      </p:pic>
    </p:spTree>
    <p:extLst>
      <p:ext uri="{BB962C8B-B14F-4D97-AF65-F5344CB8AC3E}">
        <p14:creationId xmlns:p14="http://schemas.microsoft.com/office/powerpoint/2010/main" val="728438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单圆角矩形 3">
            <a:extLst>
              <a:ext uri="{FF2B5EF4-FFF2-40B4-BE49-F238E27FC236}">
                <a16:creationId xmlns:a16="http://schemas.microsoft.com/office/drawing/2014/main" id="{D4833BAA-FC47-FD12-8072-387FC5A873E8}"/>
              </a:ext>
            </a:extLst>
          </p:cNvPr>
          <p:cNvSpPr/>
          <p:nvPr/>
        </p:nvSpPr>
        <p:spPr>
          <a:xfrm>
            <a:off x="326412" y="899374"/>
            <a:ext cx="8259378" cy="5642558"/>
          </a:xfrm>
          <a:prstGeom prst="round1Rect">
            <a:avLst/>
          </a:prstGeom>
          <a:solidFill>
            <a:srgbClr val="FFFFFF">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86" name="文本框 285">
            <a:extLst>
              <a:ext uri="{FF2B5EF4-FFF2-40B4-BE49-F238E27FC236}">
                <a16:creationId xmlns:a16="http://schemas.microsoft.com/office/drawing/2014/main" id="{9EF85DBB-694F-4353-D518-3DDC7862360C}"/>
              </a:ext>
            </a:extLst>
          </p:cNvPr>
          <p:cNvSpPr txBox="1"/>
          <p:nvPr/>
        </p:nvSpPr>
        <p:spPr>
          <a:xfrm>
            <a:off x="-1" y="30453"/>
            <a:ext cx="395362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四、研究方案与可行性分析</a:t>
            </a:r>
          </a:p>
        </p:txBody>
      </p:sp>
      <p:sp>
        <p:nvSpPr>
          <p:cNvPr id="8" name="Rectangle 5">
            <a:extLst>
              <a:ext uri="{FF2B5EF4-FFF2-40B4-BE49-F238E27FC236}">
                <a16:creationId xmlns:a16="http://schemas.microsoft.com/office/drawing/2014/main" id="{4847AE68-4930-D4AF-B39E-F0B65B5E37B9}"/>
              </a:ext>
            </a:extLst>
          </p:cNvPr>
          <p:cNvSpPr>
            <a:spLocks noChangeArrowheads="1"/>
          </p:cNvSpPr>
          <p:nvPr/>
        </p:nvSpPr>
        <p:spPr bwMode="auto">
          <a:xfrm>
            <a:off x="488433" y="654606"/>
            <a:ext cx="2478433"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4.2</a:t>
            </a:r>
            <a:r>
              <a:rPr lang="zh-CN" altLang="en-US" sz="2000" b="1" dirty="0">
                <a:solidFill>
                  <a:schemeClr val="bg1"/>
                </a:solidFill>
                <a:latin typeface="微软雅黑" panose="020B0503020204020204" pitchFamily="34" charset="-122"/>
                <a:ea typeface="微软雅黑" panose="020B0503020204020204" pitchFamily="34" charset="-122"/>
              </a:rPr>
              <a:t>实验方法与步骤</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9FDEB14-CD6B-C881-7411-2EDC5CF50A9F}"/>
              </a:ext>
            </a:extLst>
          </p:cNvPr>
          <p:cNvSpPr txBox="1"/>
          <p:nvPr/>
        </p:nvSpPr>
        <p:spPr>
          <a:xfrm>
            <a:off x="8723604" y="6521644"/>
            <a:ext cx="434175" cy="369332"/>
          </a:xfrm>
          <a:prstGeom prst="rect">
            <a:avLst/>
          </a:prstGeom>
          <a:noFill/>
        </p:spPr>
        <p:txBody>
          <a:bodyPr wrap="square" rtlCol="0">
            <a:spAutoFit/>
          </a:bodyPr>
          <a:lstStyle/>
          <a:p>
            <a:r>
              <a:rPr lang="en-US" altLang="zh-CN" dirty="0"/>
              <a:t>15</a:t>
            </a:r>
            <a:endParaRPr lang="zh-CN" altLang="en-US" dirty="0"/>
          </a:p>
        </p:txBody>
      </p:sp>
      <p:pic>
        <p:nvPicPr>
          <p:cNvPr id="4" name="图片 3">
            <a:extLst>
              <a:ext uri="{FF2B5EF4-FFF2-40B4-BE49-F238E27FC236}">
                <a16:creationId xmlns:a16="http://schemas.microsoft.com/office/drawing/2014/main" id="{91E02AB0-99CC-ED38-72D9-49A092B419E2}"/>
              </a:ext>
            </a:extLst>
          </p:cNvPr>
          <p:cNvPicPr>
            <a:picLocks noChangeAspect="1"/>
          </p:cNvPicPr>
          <p:nvPr/>
        </p:nvPicPr>
        <p:blipFill>
          <a:blip r:embed="rId4"/>
          <a:stretch>
            <a:fillRect/>
          </a:stretch>
        </p:blipFill>
        <p:spPr>
          <a:xfrm>
            <a:off x="3177375" y="1030823"/>
            <a:ext cx="2789249" cy="5379659"/>
          </a:xfrm>
          <a:prstGeom prst="rect">
            <a:avLst/>
          </a:prstGeom>
        </p:spPr>
      </p:pic>
    </p:spTree>
    <p:extLst>
      <p:ext uri="{BB962C8B-B14F-4D97-AF65-F5344CB8AC3E}">
        <p14:creationId xmlns:p14="http://schemas.microsoft.com/office/powerpoint/2010/main" val="2279789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单圆角矩形 3">
            <a:extLst>
              <a:ext uri="{FF2B5EF4-FFF2-40B4-BE49-F238E27FC236}">
                <a16:creationId xmlns:a16="http://schemas.microsoft.com/office/drawing/2014/main" id="{D4833BAA-FC47-FD12-8072-387FC5A873E8}"/>
              </a:ext>
            </a:extLst>
          </p:cNvPr>
          <p:cNvSpPr/>
          <p:nvPr/>
        </p:nvSpPr>
        <p:spPr>
          <a:xfrm>
            <a:off x="326412" y="899374"/>
            <a:ext cx="8259378" cy="5642558"/>
          </a:xfrm>
          <a:prstGeom prst="round1Rect">
            <a:avLst/>
          </a:prstGeom>
          <a:solidFill>
            <a:srgbClr val="FFFFFF">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86" name="文本框 285">
            <a:extLst>
              <a:ext uri="{FF2B5EF4-FFF2-40B4-BE49-F238E27FC236}">
                <a16:creationId xmlns:a16="http://schemas.microsoft.com/office/drawing/2014/main" id="{9EF85DBB-694F-4353-D518-3DDC7862360C}"/>
              </a:ext>
            </a:extLst>
          </p:cNvPr>
          <p:cNvSpPr txBox="1"/>
          <p:nvPr/>
        </p:nvSpPr>
        <p:spPr>
          <a:xfrm>
            <a:off x="-1" y="30453"/>
            <a:ext cx="395362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四、研究方案与可行性分析</a:t>
            </a:r>
          </a:p>
        </p:txBody>
      </p:sp>
      <p:sp>
        <p:nvSpPr>
          <p:cNvPr id="8" name="Rectangle 5">
            <a:extLst>
              <a:ext uri="{FF2B5EF4-FFF2-40B4-BE49-F238E27FC236}">
                <a16:creationId xmlns:a16="http://schemas.microsoft.com/office/drawing/2014/main" id="{4847AE68-4930-D4AF-B39E-F0B65B5E37B9}"/>
              </a:ext>
            </a:extLst>
          </p:cNvPr>
          <p:cNvSpPr>
            <a:spLocks noChangeArrowheads="1"/>
          </p:cNvSpPr>
          <p:nvPr/>
        </p:nvSpPr>
        <p:spPr bwMode="auto">
          <a:xfrm>
            <a:off x="488433" y="654606"/>
            <a:ext cx="1892954"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4.3</a:t>
            </a:r>
            <a:r>
              <a:rPr lang="zh-CN" altLang="en-US" sz="2000" b="1" dirty="0">
                <a:solidFill>
                  <a:schemeClr val="bg1"/>
                </a:solidFill>
                <a:latin typeface="微软雅黑" panose="020B0503020204020204" pitchFamily="34" charset="-122"/>
                <a:ea typeface="微软雅黑" panose="020B0503020204020204" pitchFamily="34" charset="-122"/>
              </a:rPr>
              <a:t>可行性分析</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E5CD8F2-0372-507B-BBCB-675A342AD5CD}"/>
              </a:ext>
            </a:extLst>
          </p:cNvPr>
          <p:cNvSpPr txBox="1"/>
          <p:nvPr/>
        </p:nvSpPr>
        <p:spPr>
          <a:xfrm>
            <a:off x="715231" y="1271169"/>
            <a:ext cx="7713537" cy="501303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目前在光谱重建上面已经有了先行者将宽谱设计的滤波片阵列用算法重建了出来，其结果已经达到了能够一定程度上的商用。</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在高光谱成像中已经有相当多的利用不同透过率函数和排列方式的方法使得成像效果提升，因此</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通过不同设计</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能够提升重建精度和准确率。</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自注意力机制被证实在</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CV</a:t>
            </a:r>
            <a:r>
              <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NLP</a:t>
            </a:r>
            <a:r>
              <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方向上能够对结果有着巨大的提升，而基于自注意力机制的原理解析</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能够提升光谱重建的准确性和精度。</a:t>
            </a:r>
            <a:endParaRPr lang="zh-CN" altLang="en-US"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DF39911-9751-5F09-3A5D-C25C1E870C4B}"/>
              </a:ext>
            </a:extLst>
          </p:cNvPr>
          <p:cNvSpPr txBox="1"/>
          <p:nvPr/>
        </p:nvSpPr>
        <p:spPr>
          <a:xfrm>
            <a:off x="8723604" y="6521644"/>
            <a:ext cx="434175" cy="369332"/>
          </a:xfrm>
          <a:prstGeom prst="rect">
            <a:avLst/>
          </a:prstGeom>
          <a:noFill/>
        </p:spPr>
        <p:txBody>
          <a:bodyPr wrap="square" rtlCol="0">
            <a:spAutoFit/>
          </a:bodyPr>
          <a:lstStyle/>
          <a:p>
            <a:r>
              <a:rPr lang="en-US" altLang="zh-CN" dirty="0"/>
              <a:t>16</a:t>
            </a:r>
            <a:endParaRPr lang="zh-CN" altLang="en-US" dirty="0"/>
          </a:p>
        </p:txBody>
      </p:sp>
    </p:spTree>
    <p:extLst>
      <p:ext uri="{BB962C8B-B14F-4D97-AF65-F5344CB8AC3E}">
        <p14:creationId xmlns:p14="http://schemas.microsoft.com/office/powerpoint/2010/main" val="2956136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单圆角矩形 3">
            <a:extLst>
              <a:ext uri="{FF2B5EF4-FFF2-40B4-BE49-F238E27FC236}">
                <a16:creationId xmlns:a16="http://schemas.microsoft.com/office/drawing/2014/main" id="{D02B7AF1-2843-E581-B501-FFBB661A8C50}"/>
              </a:ext>
            </a:extLst>
          </p:cNvPr>
          <p:cNvSpPr/>
          <p:nvPr/>
        </p:nvSpPr>
        <p:spPr>
          <a:xfrm>
            <a:off x="326412" y="899374"/>
            <a:ext cx="8259378" cy="5642558"/>
          </a:xfrm>
          <a:prstGeom prst="round1Rect">
            <a:avLst/>
          </a:prstGeom>
          <a:solidFill>
            <a:srgbClr val="FFFFFF">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lgn="just">
              <a:lnSpc>
                <a:spcPct val="150000"/>
              </a:lnSpc>
              <a:buFont typeface="Wingdings" panose="05000000000000000000" pitchFamily="2" charset="2"/>
              <a:buChar char="Ø"/>
            </a:pPr>
            <a:r>
              <a:rPr lang="zh-CN" altLang="zh-CN" sz="2400" kern="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阅读大量的相关文献，具有相关的基础知识，为开展实验奠定了坚实的基础</a:t>
            </a:r>
            <a:r>
              <a:rPr lang="zh-CN" altLang="en-US" sz="2400" kern="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endParaRPr lang="en-US" altLang="zh-CN" sz="2400" kern="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lgn="just">
              <a:lnSpc>
                <a:spcPct val="150000"/>
              </a:lnSpc>
              <a:buFont typeface="Wingdings" panose="05000000000000000000" pitchFamily="2" charset="2"/>
              <a:buChar char="Ø"/>
            </a:pPr>
            <a:endParaRPr lang="zh-CN" altLang="zh-CN" sz="2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2400" kern="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掌握了基本的实验技术，如设备的使用，数据如何收集和改进实验方法等相关实验技能</a:t>
            </a:r>
            <a:r>
              <a:rPr lang="zh-CN" altLang="en-US" sz="2400" kern="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endParaRPr lang="en-US" altLang="zh-CN" sz="2400" kern="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lgn="just">
              <a:lnSpc>
                <a:spcPct val="150000"/>
              </a:lnSpc>
              <a:buFont typeface="Wingdings" panose="05000000000000000000" pitchFamily="2" charset="2"/>
              <a:buChar char="Ø"/>
            </a:pPr>
            <a:endParaRPr lang="zh-CN" altLang="zh-CN" sz="2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2400" kern="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已经有了一组较好的数据集，并且具有了一些算法基础</a:t>
            </a:r>
            <a:r>
              <a:rPr lang="zh-CN" altLang="en-US" sz="2400" kern="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zh-CN" sz="2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5">
            <a:extLst>
              <a:ext uri="{FF2B5EF4-FFF2-40B4-BE49-F238E27FC236}">
                <a16:creationId xmlns:a16="http://schemas.microsoft.com/office/drawing/2014/main" id="{9E443F04-7006-BA55-1195-94420E64E796}"/>
              </a:ext>
            </a:extLst>
          </p:cNvPr>
          <p:cNvSpPr>
            <a:spLocks noChangeArrowheads="1"/>
          </p:cNvSpPr>
          <p:nvPr/>
        </p:nvSpPr>
        <p:spPr bwMode="auto">
          <a:xfrm>
            <a:off x="488433" y="654606"/>
            <a:ext cx="3149432"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5.1</a:t>
            </a:r>
            <a:r>
              <a:rPr lang="zh-CN" altLang="en-US" sz="2000" b="1" dirty="0">
                <a:solidFill>
                  <a:schemeClr val="bg1"/>
                </a:solidFill>
                <a:latin typeface="微软雅黑" panose="020B0503020204020204" pitchFamily="34" charset="-122"/>
                <a:ea typeface="微软雅黑" panose="020B0503020204020204" pitchFamily="34" charset="-122"/>
              </a:rPr>
              <a:t>研究相关工作积累基础</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2944570-2C77-CDF3-DA1D-D990DB6C8455}"/>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a:extLst>
              <a:ext uri="{FF2B5EF4-FFF2-40B4-BE49-F238E27FC236}">
                <a16:creationId xmlns:a16="http://schemas.microsoft.com/office/drawing/2014/main" id="{523F618A-2F89-FDD2-416F-4E5C0A4A4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7" name="矩形 6">
            <a:extLst>
              <a:ext uri="{FF2B5EF4-FFF2-40B4-BE49-F238E27FC236}">
                <a16:creationId xmlns:a16="http://schemas.microsoft.com/office/drawing/2014/main" id="{13D62BCE-1465-4620-5F4E-A934DE0C9810}"/>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8" name="文本框 7">
            <a:extLst>
              <a:ext uri="{FF2B5EF4-FFF2-40B4-BE49-F238E27FC236}">
                <a16:creationId xmlns:a16="http://schemas.microsoft.com/office/drawing/2014/main" id="{5EE7A5E2-AC93-30AA-5FD4-462F60D1BEF5}"/>
              </a:ext>
            </a:extLst>
          </p:cNvPr>
          <p:cNvSpPr txBox="1"/>
          <p:nvPr/>
        </p:nvSpPr>
        <p:spPr>
          <a:xfrm>
            <a:off x="0" y="30453"/>
            <a:ext cx="3637865"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五、研究基础和进度安排</a:t>
            </a:r>
          </a:p>
        </p:txBody>
      </p:sp>
      <p:sp>
        <p:nvSpPr>
          <p:cNvPr id="13" name="文本框 12">
            <a:extLst>
              <a:ext uri="{FF2B5EF4-FFF2-40B4-BE49-F238E27FC236}">
                <a16:creationId xmlns:a16="http://schemas.microsoft.com/office/drawing/2014/main" id="{96F90E71-1FF5-C36E-8ECF-C65894508273}"/>
              </a:ext>
            </a:extLst>
          </p:cNvPr>
          <p:cNvSpPr txBox="1"/>
          <p:nvPr/>
        </p:nvSpPr>
        <p:spPr>
          <a:xfrm>
            <a:off x="8723604" y="6521644"/>
            <a:ext cx="434175" cy="369332"/>
          </a:xfrm>
          <a:prstGeom prst="rect">
            <a:avLst/>
          </a:prstGeom>
          <a:noFill/>
        </p:spPr>
        <p:txBody>
          <a:bodyPr wrap="square" rtlCol="0">
            <a:spAutoFit/>
          </a:bodyPr>
          <a:lstStyle/>
          <a:p>
            <a:r>
              <a:rPr lang="en-US" altLang="zh-CN" dirty="0"/>
              <a:t>17</a:t>
            </a:r>
            <a:endParaRPr lang="zh-CN" altLang="en-US" dirty="0"/>
          </a:p>
        </p:txBody>
      </p:sp>
    </p:spTree>
    <p:extLst>
      <p:ext uri="{BB962C8B-B14F-4D97-AF65-F5344CB8AC3E}">
        <p14:creationId xmlns:p14="http://schemas.microsoft.com/office/powerpoint/2010/main" val="432545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B3AAE231-1881-30B1-4A92-5DA319CD29D3}"/>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2" name="图片 31">
            <a:extLst>
              <a:ext uri="{FF2B5EF4-FFF2-40B4-BE49-F238E27FC236}">
                <a16:creationId xmlns:a16="http://schemas.microsoft.com/office/drawing/2014/main" id="{61032A42-628A-EC96-D81C-D04855B84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33" name="矩形 32">
            <a:extLst>
              <a:ext uri="{FF2B5EF4-FFF2-40B4-BE49-F238E27FC236}">
                <a16:creationId xmlns:a16="http://schemas.microsoft.com/office/drawing/2014/main" id="{36E85CC3-CE73-A630-38C5-AA7FE7D6BE41}"/>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3" name="文本框 2">
            <a:extLst>
              <a:ext uri="{FF2B5EF4-FFF2-40B4-BE49-F238E27FC236}">
                <a16:creationId xmlns:a16="http://schemas.microsoft.com/office/drawing/2014/main" id="{BACB4F1B-DAEF-C487-A903-B0A9C9A1AAFD}"/>
              </a:ext>
            </a:extLst>
          </p:cNvPr>
          <p:cNvSpPr txBox="1"/>
          <p:nvPr/>
        </p:nvSpPr>
        <p:spPr>
          <a:xfrm>
            <a:off x="3945234" y="653444"/>
            <a:ext cx="1253531" cy="707886"/>
          </a:xfrm>
          <a:prstGeom prst="rect">
            <a:avLst/>
          </a:prstGeom>
          <a:noFill/>
        </p:spPr>
        <p:txBody>
          <a:bodyPr wrap="square" rtlCol="0">
            <a:spAutoFit/>
          </a:bodyPr>
          <a:lstStyle/>
          <a:p>
            <a:r>
              <a:rPr lang="zh-CN" altLang="en-US" sz="4000" b="1" dirty="0">
                <a:solidFill>
                  <a:srgbClr val="4472C4"/>
                </a:solidFill>
              </a:rPr>
              <a:t>目录</a:t>
            </a:r>
          </a:p>
        </p:txBody>
      </p:sp>
      <p:sp>
        <p:nvSpPr>
          <p:cNvPr id="8" name="文本框 7">
            <a:extLst>
              <a:ext uri="{FF2B5EF4-FFF2-40B4-BE49-F238E27FC236}">
                <a16:creationId xmlns:a16="http://schemas.microsoft.com/office/drawing/2014/main" id="{430556AC-DDF6-91D5-4E6F-14BABE87C9AC}"/>
              </a:ext>
            </a:extLst>
          </p:cNvPr>
          <p:cNvSpPr txBox="1"/>
          <p:nvPr/>
        </p:nvSpPr>
        <p:spPr>
          <a:xfrm>
            <a:off x="0" y="7370"/>
            <a:ext cx="901243" cy="507831"/>
          </a:xfrm>
          <a:prstGeom prst="rect">
            <a:avLst/>
          </a:prstGeom>
          <a:noFill/>
        </p:spPr>
        <p:txBody>
          <a:bodyPr wrap="square" rtlCol="0">
            <a:spAutoFit/>
          </a:bodyPr>
          <a:lstStyle/>
          <a:p>
            <a:r>
              <a:rPr lang="zh-CN" altLang="en-US" sz="2700" b="1" dirty="0">
                <a:solidFill>
                  <a:schemeClr val="bg1"/>
                </a:solidFill>
              </a:rPr>
              <a:t>目录</a:t>
            </a:r>
          </a:p>
        </p:txBody>
      </p:sp>
      <p:sp>
        <p:nvSpPr>
          <p:cNvPr id="11" name="矩形 69">
            <a:extLst>
              <a:ext uri="{FF2B5EF4-FFF2-40B4-BE49-F238E27FC236}">
                <a16:creationId xmlns:a16="http://schemas.microsoft.com/office/drawing/2014/main" id="{10092472-A1BD-82FA-7425-F507AA363010}"/>
              </a:ext>
            </a:extLst>
          </p:cNvPr>
          <p:cNvSpPr>
            <a:spLocks noChangeAspect="1" noChangeArrowheads="1"/>
          </p:cNvSpPr>
          <p:nvPr/>
        </p:nvSpPr>
        <p:spPr bwMode="auto">
          <a:xfrm>
            <a:off x="3114674" y="1472642"/>
            <a:ext cx="4168181" cy="51197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dirty="0">
                <a:solidFill>
                  <a:srgbClr val="4472C4"/>
                </a:solidFill>
                <a:latin typeface="微软雅黑" panose="020B0503020204020204" pitchFamily="34" charset="-122"/>
                <a:ea typeface="微软雅黑" panose="020B0503020204020204" pitchFamily="34" charset="-122"/>
                <a:sym typeface="微软雅黑" panose="020B0503020204020204" pitchFamily="34" charset="-122"/>
              </a:rPr>
              <a:t>选题背景及意义</a:t>
            </a:r>
          </a:p>
        </p:txBody>
      </p:sp>
      <p:sp>
        <p:nvSpPr>
          <p:cNvPr id="13" name="矩形 70">
            <a:extLst>
              <a:ext uri="{FF2B5EF4-FFF2-40B4-BE49-F238E27FC236}">
                <a16:creationId xmlns:a16="http://schemas.microsoft.com/office/drawing/2014/main" id="{F7FD9113-68C6-2885-ED64-1EDD563BEB31}"/>
              </a:ext>
            </a:extLst>
          </p:cNvPr>
          <p:cNvSpPr>
            <a:spLocks noChangeAspect="1" noChangeArrowheads="1"/>
          </p:cNvSpPr>
          <p:nvPr/>
        </p:nvSpPr>
        <p:spPr bwMode="auto">
          <a:xfrm>
            <a:off x="2171705" y="1472640"/>
            <a:ext cx="643204" cy="511971"/>
          </a:xfrm>
          <a:prstGeom prst="rect">
            <a:avLst/>
          </a:prstGeom>
          <a:solidFill>
            <a:srgbClr val="4472C4"/>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一</a:t>
            </a:r>
          </a:p>
        </p:txBody>
      </p:sp>
      <p:sp>
        <p:nvSpPr>
          <p:cNvPr id="15" name="矩形 69">
            <a:extLst>
              <a:ext uri="{FF2B5EF4-FFF2-40B4-BE49-F238E27FC236}">
                <a16:creationId xmlns:a16="http://schemas.microsoft.com/office/drawing/2014/main" id="{2F77BD7C-392D-3327-2D7C-5C18C1CC887D}"/>
              </a:ext>
            </a:extLst>
          </p:cNvPr>
          <p:cNvSpPr>
            <a:spLocks noChangeAspect="1" noChangeArrowheads="1"/>
          </p:cNvSpPr>
          <p:nvPr/>
        </p:nvSpPr>
        <p:spPr bwMode="auto">
          <a:xfrm>
            <a:off x="3114670" y="2453009"/>
            <a:ext cx="4168183" cy="51197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dirty="0">
                <a:solidFill>
                  <a:srgbClr val="4472C4"/>
                </a:solidFill>
                <a:latin typeface="微软雅黑" panose="020B0503020204020204" pitchFamily="34" charset="-122"/>
                <a:ea typeface="微软雅黑" panose="020B0503020204020204" pitchFamily="34" charset="-122"/>
                <a:sym typeface="微软雅黑" panose="020B0503020204020204" pitchFamily="34" charset="-122"/>
              </a:rPr>
              <a:t>研究现状及发展趋势</a:t>
            </a:r>
          </a:p>
        </p:txBody>
      </p:sp>
      <p:sp>
        <p:nvSpPr>
          <p:cNvPr id="16" name="矩形 70">
            <a:extLst>
              <a:ext uri="{FF2B5EF4-FFF2-40B4-BE49-F238E27FC236}">
                <a16:creationId xmlns:a16="http://schemas.microsoft.com/office/drawing/2014/main" id="{7E66F62E-2A2E-44D9-BD1C-B25836D6B9A3}"/>
              </a:ext>
            </a:extLst>
          </p:cNvPr>
          <p:cNvSpPr>
            <a:spLocks noChangeAspect="1" noChangeArrowheads="1"/>
          </p:cNvSpPr>
          <p:nvPr/>
        </p:nvSpPr>
        <p:spPr bwMode="auto">
          <a:xfrm>
            <a:off x="2171703" y="2453009"/>
            <a:ext cx="643204" cy="511971"/>
          </a:xfrm>
          <a:prstGeom prst="rect">
            <a:avLst/>
          </a:prstGeom>
          <a:solidFill>
            <a:srgbClr val="4472C4"/>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二</a:t>
            </a:r>
          </a:p>
        </p:txBody>
      </p:sp>
      <p:sp>
        <p:nvSpPr>
          <p:cNvPr id="17" name="矩形 69">
            <a:extLst>
              <a:ext uri="{FF2B5EF4-FFF2-40B4-BE49-F238E27FC236}">
                <a16:creationId xmlns:a16="http://schemas.microsoft.com/office/drawing/2014/main" id="{B6F63F97-2439-EB62-8E1C-9FC8355F6A88}"/>
              </a:ext>
            </a:extLst>
          </p:cNvPr>
          <p:cNvSpPr>
            <a:spLocks noChangeAspect="1" noChangeArrowheads="1"/>
          </p:cNvSpPr>
          <p:nvPr/>
        </p:nvSpPr>
        <p:spPr bwMode="auto">
          <a:xfrm>
            <a:off x="3114673" y="3353707"/>
            <a:ext cx="4168184" cy="51197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dirty="0">
                <a:solidFill>
                  <a:srgbClr val="4472C4"/>
                </a:solidFill>
                <a:latin typeface="微软雅黑" panose="020B0503020204020204" pitchFamily="34" charset="-122"/>
                <a:ea typeface="微软雅黑" panose="020B0503020204020204" pitchFamily="34" charset="-122"/>
                <a:sym typeface="微软雅黑" panose="020B0503020204020204" pitchFamily="34" charset="-122"/>
              </a:rPr>
              <a:t>研究内容和目标</a:t>
            </a:r>
          </a:p>
        </p:txBody>
      </p:sp>
      <p:sp>
        <p:nvSpPr>
          <p:cNvPr id="18" name="矩形 70">
            <a:extLst>
              <a:ext uri="{FF2B5EF4-FFF2-40B4-BE49-F238E27FC236}">
                <a16:creationId xmlns:a16="http://schemas.microsoft.com/office/drawing/2014/main" id="{426333F5-5470-96CA-2C83-1C030E08AB7B}"/>
              </a:ext>
            </a:extLst>
          </p:cNvPr>
          <p:cNvSpPr>
            <a:spLocks noChangeAspect="1" noChangeArrowheads="1"/>
          </p:cNvSpPr>
          <p:nvPr/>
        </p:nvSpPr>
        <p:spPr bwMode="auto">
          <a:xfrm>
            <a:off x="2171707" y="3353709"/>
            <a:ext cx="643204" cy="511971"/>
          </a:xfrm>
          <a:prstGeom prst="rect">
            <a:avLst/>
          </a:prstGeom>
          <a:solidFill>
            <a:srgbClr val="4472C4"/>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三</a:t>
            </a:r>
          </a:p>
        </p:txBody>
      </p:sp>
      <p:sp>
        <p:nvSpPr>
          <p:cNvPr id="19" name="矩形 69">
            <a:extLst>
              <a:ext uri="{FF2B5EF4-FFF2-40B4-BE49-F238E27FC236}">
                <a16:creationId xmlns:a16="http://schemas.microsoft.com/office/drawing/2014/main" id="{07062E9D-6A78-22BD-862B-64297D1539F1}"/>
              </a:ext>
            </a:extLst>
          </p:cNvPr>
          <p:cNvSpPr>
            <a:spLocks noChangeAspect="1" noChangeArrowheads="1"/>
          </p:cNvSpPr>
          <p:nvPr/>
        </p:nvSpPr>
        <p:spPr bwMode="auto">
          <a:xfrm>
            <a:off x="3114669" y="4254405"/>
            <a:ext cx="4168184" cy="51197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dirty="0">
                <a:solidFill>
                  <a:srgbClr val="4472C4"/>
                </a:solidFill>
                <a:latin typeface="微软雅黑" panose="020B0503020204020204" pitchFamily="34" charset="-122"/>
                <a:ea typeface="微软雅黑" panose="020B0503020204020204" pitchFamily="34" charset="-122"/>
                <a:sym typeface="微软雅黑" panose="020B0503020204020204" pitchFamily="34" charset="-122"/>
              </a:rPr>
              <a:t>研究方案与可行性分析</a:t>
            </a:r>
          </a:p>
        </p:txBody>
      </p:sp>
      <p:sp>
        <p:nvSpPr>
          <p:cNvPr id="20" name="矩形 70">
            <a:extLst>
              <a:ext uri="{FF2B5EF4-FFF2-40B4-BE49-F238E27FC236}">
                <a16:creationId xmlns:a16="http://schemas.microsoft.com/office/drawing/2014/main" id="{742B67C1-4887-C39C-B876-D54305BC4445}"/>
              </a:ext>
            </a:extLst>
          </p:cNvPr>
          <p:cNvSpPr>
            <a:spLocks noChangeAspect="1" noChangeArrowheads="1"/>
          </p:cNvSpPr>
          <p:nvPr/>
        </p:nvSpPr>
        <p:spPr bwMode="auto">
          <a:xfrm>
            <a:off x="2171703" y="4254404"/>
            <a:ext cx="643204" cy="511971"/>
          </a:xfrm>
          <a:prstGeom prst="rect">
            <a:avLst/>
          </a:prstGeom>
          <a:solidFill>
            <a:srgbClr val="4472C4"/>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四</a:t>
            </a:r>
          </a:p>
        </p:txBody>
      </p:sp>
      <p:sp>
        <p:nvSpPr>
          <p:cNvPr id="21" name="矩形 69">
            <a:extLst>
              <a:ext uri="{FF2B5EF4-FFF2-40B4-BE49-F238E27FC236}">
                <a16:creationId xmlns:a16="http://schemas.microsoft.com/office/drawing/2014/main" id="{E6A45844-B114-33AC-BFF6-770A42B96A54}"/>
              </a:ext>
            </a:extLst>
          </p:cNvPr>
          <p:cNvSpPr>
            <a:spLocks noChangeAspect="1" noChangeArrowheads="1"/>
          </p:cNvSpPr>
          <p:nvPr/>
        </p:nvSpPr>
        <p:spPr bwMode="auto">
          <a:xfrm>
            <a:off x="3114669" y="5234772"/>
            <a:ext cx="4168184" cy="51197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dirty="0">
                <a:solidFill>
                  <a:srgbClr val="4472C4"/>
                </a:solidFill>
                <a:latin typeface="微软雅黑" panose="020B0503020204020204" pitchFamily="34" charset="-122"/>
                <a:ea typeface="微软雅黑" panose="020B0503020204020204" pitchFamily="34" charset="-122"/>
                <a:sym typeface="微软雅黑" panose="020B0503020204020204" pitchFamily="34" charset="-122"/>
              </a:rPr>
              <a:t>研究基础和进度安排</a:t>
            </a:r>
          </a:p>
        </p:txBody>
      </p:sp>
      <p:sp>
        <p:nvSpPr>
          <p:cNvPr id="22" name="矩形 70">
            <a:extLst>
              <a:ext uri="{FF2B5EF4-FFF2-40B4-BE49-F238E27FC236}">
                <a16:creationId xmlns:a16="http://schemas.microsoft.com/office/drawing/2014/main" id="{89ECCF95-7785-3249-FCF1-B2FD7CB19C81}"/>
              </a:ext>
            </a:extLst>
          </p:cNvPr>
          <p:cNvSpPr>
            <a:spLocks noChangeAspect="1" noChangeArrowheads="1"/>
          </p:cNvSpPr>
          <p:nvPr/>
        </p:nvSpPr>
        <p:spPr bwMode="auto">
          <a:xfrm>
            <a:off x="2171703" y="5234778"/>
            <a:ext cx="643204" cy="511971"/>
          </a:xfrm>
          <a:prstGeom prst="rect">
            <a:avLst/>
          </a:prstGeom>
          <a:solidFill>
            <a:srgbClr val="4472C4"/>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五</a:t>
            </a:r>
          </a:p>
        </p:txBody>
      </p:sp>
    </p:spTree>
    <p:extLst>
      <p:ext uri="{BB962C8B-B14F-4D97-AF65-F5344CB8AC3E}">
        <p14:creationId xmlns:p14="http://schemas.microsoft.com/office/powerpoint/2010/main" val="2996587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单圆角矩形 3">
            <a:extLst>
              <a:ext uri="{FF2B5EF4-FFF2-40B4-BE49-F238E27FC236}">
                <a16:creationId xmlns:a16="http://schemas.microsoft.com/office/drawing/2014/main" id="{9114C113-A3A5-9A4A-831B-9DA5F89812E6}"/>
              </a:ext>
            </a:extLst>
          </p:cNvPr>
          <p:cNvSpPr/>
          <p:nvPr/>
        </p:nvSpPr>
        <p:spPr>
          <a:xfrm>
            <a:off x="326412" y="899374"/>
            <a:ext cx="8259378" cy="5642558"/>
          </a:xfrm>
          <a:prstGeom prst="round1Rect">
            <a:avLst/>
          </a:prstGeom>
          <a:solidFill>
            <a:srgbClr val="FFFFFF">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86" name="文本框 285">
            <a:extLst>
              <a:ext uri="{FF2B5EF4-FFF2-40B4-BE49-F238E27FC236}">
                <a16:creationId xmlns:a16="http://schemas.microsoft.com/office/drawing/2014/main" id="{9EF85DBB-694F-4353-D518-3DDC7862360C}"/>
              </a:ext>
            </a:extLst>
          </p:cNvPr>
          <p:cNvSpPr txBox="1"/>
          <p:nvPr/>
        </p:nvSpPr>
        <p:spPr>
          <a:xfrm>
            <a:off x="0" y="30453"/>
            <a:ext cx="3637865"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五、研究基础和进度安排</a:t>
            </a:r>
          </a:p>
        </p:txBody>
      </p:sp>
      <p:sp>
        <p:nvSpPr>
          <p:cNvPr id="4" name="TextBox 5">
            <a:extLst>
              <a:ext uri="{FF2B5EF4-FFF2-40B4-BE49-F238E27FC236}">
                <a16:creationId xmlns:a16="http://schemas.microsoft.com/office/drawing/2014/main" id="{FC37E774-9AEB-53D1-1678-34860FB7309E}"/>
              </a:ext>
            </a:extLst>
          </p:cNvPr>
          <p:cNvSpPr txBox="1"/>
          <p:nvPr/>
        </p:nvSpPr>
        <p:spPr>
          <a:xfrm>
            <a:off x="1414164" y="5403360"/>
            <a:ext cx="5884480" cy="338554"/>
          </a:xfrm>
          <a:prstGeom prst="rect">
            <a:avLst/>
          </a:prstGeom>
          <a:noFill/>
          <a:ln>
            <a:solidFill>
              <a:srgbClr val="4472C4"/>
            </a:solidFill>
          </a:ln>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 (a) </a:t>
            </a:r>
            <a:r>
              <a:rPr lang="zh-CN" altLang="en-US" sz="1600" b="1" dirty="0">
                <a:latin typeface="Times New Roman" panose="02020603050405020304" pitchFamily="18" charset="0"/>
                <a:cs typeface="Times New Roman" panose="02020603050405020304" pitchFamily="18" charset="0"/>
              </a:rPr>
              <a:t>本课题组研制微型光谱仪；</a:t>
            </a:r>
            <a:r>
              <a:rPr lang="en-US" altLang="zh-CN" sz="1600" b="1" dirty="0">
                <a:latin typeface="Times New Roman" panose="02020603050405020304" pitchFamily="18" charset="0"/>
                <a:cs typeface="Times New Roman" panose="02020603050405020304" pitchFamily="18" charset="0"/>
              </a:rPr>
              <a:t>(b) </a:t>
            </a:r>
            <a:r>
              <a:rPr lang="zh-CN" altLang="en-US" sz="1600" b="1" dirty="0">
                <a:latin typeface="Times New Roman" panose="02020603050405020304" pitchFamily="18" charset="0"/>
                <a:cs typeface="Times New Roman" panose="02020603050405020304" pitchFamily="18" charset="0"/>
              </a:rPr>
              <a:t>微型光谱仪获取的光谱曲线</a:t>
            </a:r>
          </a:p>
        </p:txBody>
      </p:sp>
      <p:pic>
        <p:nvPicPr>
          <p:cNvPr id="5" name="图片 4">
            <a:extLst>
              <a:ext uri="{FF2B5EF4-FFF2-40B4-BE49-F238E27FC236}">
                <a16:creationId xmlns:a16="http://schemas.microsoft.com/office/drawing/2014/main" id="{07AFCAA2-100D-DFEE-DACB-9F134DF847AC}"/>
              </a:ext>
            </a:extLst>
          </p:cNvPr>
          <p:cNvPicPr/>
          <p:nvPr/>
        </p:nvPicPr>
        <p:blipFill>
          <a:blip r:embed="rId4"/>
          <a:stretch>
            <a:fillRect/>
          </a:stretch>
        </p:blipFill>
        <p:spPr>
          <a:xfrm>
            <a:off x="883807" y="1681038"/>
            <a:ext cx="7478061" cy="3289900"/>
          </a:xfrm>
          <a:prstGeom prst="rect">
            <a:avLst/>
          </a:prstGeom>
        </p:spPr>
      </p:pic>
      <p:sp>
        <p:nvSpPr>
          <p:cNvPr id="7" name="Rectangle 5">
            <a:extLst>
              <a:ext uri="{FF2B5EF4-FFF2-40B4-BE49-F238E27FC236}">
                <a16:creationId xmlns:a16="http://schemas.microsoft.com/office/drawing/2014/main" id="{4DD8C79C-DFEE-ED94-9C76-AD3F759543D4}"/>
              </a:ext>
            </a:extLst>
          </p:cNvPr>
          <p:cNvSpPr>
            <a:spLocks noChangeArrowheads="1"/>
          </p:cNvSpPr>
          <p:nvPr/>
        </p:nvSpPr>
        <p:spPr bwMode="auto">
          <a:xfrm>
            <a:off x="488433" y="654606"/>
            <a:ext cx="2537639"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5.2</a:t>
            </a:r>
            <a:r>
              <a:rPr lang="zh-CN" altLang="en-US" sz="2000" b="1" dirty="0">
                <a:solidFill>
                  <a:schemeClr val="bg1"/>
                </a:solidFill>
                <a:latin typeface="微软雅黑" panose="020B0503020204020204" pitchFamily="34" charset="-122"/>
                <a:ea typeface="微软雅黑" panose="020B0503020204020204" pitchFamily="34" charset="-122"/>
              </a:rPr>
              <a:t>具备的研究条件</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7CC6E8C3-B42E-976D-BFFB-1A7CE991AC4D}"/>
              </a:ext>
            </a:extLst>
          </p:cNvPr>
          <p:cNvPicPr>
            <a:picLocks noChangeAspect="1"/>
          </p:cNvPicPr>
          <p:nvPr/>
        </p:nvPicPr>
        <p:blipFill>
          <a:blip r:embed="rId5"/>
          <a:stretch>
            <a:fillRect/>
          </a:stretch>
        </p:blipFill>
        <p:spPr>
          <a:xfrm>
            <a:off x="3552655" y="1850549"/>
            <a:ext cx="664111" cy="709912"/>
          </a:xfrm>
          <a:prstGeom prst="rect">
            <a:avLst/>
          </a:prstGeom>
        </p:spPr>
      </p:pic>
      <p:sp>
        <p:nvSpPr>
          <p:cNvPr id="12" name="文本框 11">
            <a:extLst>
              <a:ext uri="{FF2B5EF4-FFF2-40B4-BE49-F238E27FC236}">
                <a16:creationId xmlns:a16="http://schemas.microsoft.com/office/drawing/2014/main" id="{3E47EE96-8FD9-19DF-C8D1-205B055C7F44}"/>
              </a:ext>
            </a:extLst>
          </p:cNvPr>
          <p:cNvSpPr txBox="1"/>
          <p:nvPr/>
        </p:nvSpPr>
        <p:spPr>
          <a:xfrm>
            <a:off x="8723604" y="6521644"/>
            <a:ext cx="434175" cy="369332"/>
          </a:xfrm>
          <a:prstGeom prst="rect">
            <a:avLst/>
          </a:prstGeom>
          <a:noFill/>
        </p:spPr>
        <p:txBody>
          <a:bodyPr wrap="square" rtlCol="0">
            <a:spAutoFit/>
          </a:bodyPr>
          <a:lstStyle/>
          <a:p>
            <a:r>
              <a:rPr lang="en-US" altLang="zh-CN" dirty="0"/>
              <a:t>18</a:t>
            </a:r>
            <a:endParaRPr lang="zh-CN" altLang="en-US" dirty="0"/>
          </a:p>
        </p:txBody>
      </p:sp>
    </p:spTree>
    <p:extLst>
      <p:ext uri="{BB962C8B-B14F-4D97-AF65-F5344CB8AC3E}">
        <p14:creationId xmlns:p14="http://schemas.microsoft.com/office/powerpoint/2010/main" val="279673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单圆角矩形 3">
            <a:extLst>
              <a:ext uri="{FF2B5EF4-FFF2-40B4-BE49-F238E27FC236}">
                <a16:creationId xmlns:a16="http://schemas.microsoft.com/office/drawing/2014/main" id="{D4833BAA-FC47-FD12-8072-387FC5A873E8}"/>
              </a:ext>
            </a:extLst>
          </p:cNvPr>
          <p:cNvSpPr/>
          <p:nvPr/>
        </p:nvSpPr>
        <p:spPr>
          <a:xfrm>
            <a:off x="556657" y="938845"/>
            <a:ext cx="8251844" cy="5540896"/>
          </a:xfrm>
          <a:prstGeom prst="round1Rect">
            <a:avLst/>
          </a:prstGeom>
          <a:solidFill>
            <a:srgbClr val="F2F2F2">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8" name="Rectangle 5">
            <a:extLst>
              <a:ext uri="{FF2B5EF4-FFF2-40B4-BE49-F238E27FC236}">
                <a16:creationId xmlns:a16="http://schemas.microsoft.com/office/drawing/2014/main" id="{4847AE68-4930-D4AF-B39E-F0B65B5E37B9}"/>
              </a:ext>
            </a:extLst>
          </p:cNvPr>
          <p:cNvSpPr>
            <a:spLocks noChangeArrowheads="1"/>
          </p:cNvSpPr>
          <p:nvPr/>
        </p:nvSpPr>
        <p:spPr bwMode="auto">
          <a:xfrm>
            <a:off x="843667" y="695105"/>
            <a:ext cx="2595456"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5.2</a:t>
            </a:r>
            <a:r>
              <a:rPr lang="zh-CN" altLang="en-US" sz="2000" b="1" dirty="0">
                <a:solidFill>
                  <a:schemeClr val="bg1"/>
                </a:solidFill>
                <a:latin typeface="微软雅黑" panose="020B0503020204020204" pitchFamily="34" charset="-122"/>
                <a:ea typeface="微软雅黑" panose="020B0503020204020204" pitchFamily="34" charset="-122"/>
              </a:rPr>
              <a:t>具备的研究条件</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193EBEC-6373-AB44-9F1A-2A81A53428C5}"/>
              </a:ext>
            </a:extLst>
          </p:cNvPr>
          <p:cNvSpPr txBox="1"/>
          <p:nvPr/>
        </p:nvSpPr>
        <p:spPr>
          <a:xfrm>
            <a:off x="0" y="30453"/>
            <a:ext cx="3637865"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五、研究基础和进度安排</a:t>
            </a:r>
          </a:p>
        </p:txBody>
      </p:sp>
      <p:grpSp>
        <p:nvGrpSpPr>
          <p:cNvPr id="18" name="组合 17">
            <a:extLst>
              <a:ext uri="{FF2B5EF4-FFF2-40B4-BE49-F238E27FC236}">
                <a16:creationId xmlns:a16="http://schemas.microsoft.com/office/drawing/2014/main" id="{4C2D6727-E239-5754-096D-172431CA32BE}"/>
              </a:ext>
            </a:extLst>
          </p:cNvPr>
          <p:cNvGrpSpPr/>
          <p:nvPr/>
        </p:nvGrpSpPr>
        <p:grpSpPr>
          <a:xfrm>
            <a:off x="723628" y="1207816"/>
            <a:ext cx="7851302" cy="4917440"/>
            <a:chOff x="2" y="1160521"/>
            <a:chExt cx="9173944" cy="4987617"/>
          </a:xfrm>
        </p:grpSpPr>
        <p:pic>
          <p:nvPicPr>
            <p:cNvPr id="19" name="图片 18">
              <a:extLst>
                <a:ext uri="{FF2B5EF4-FFF2-40B4-BE49-F238E27FC236}">
                  <a16:creationId xmlns:a16="http://schemas.microsoft.com/office/drawing/2014/main" id="{8CB21726-87C3-DAD3-ECD2-E71474B41C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143" r="28861"/>
            <a:stretch/>
          </p:blipFill>
          <p:spPr>
            <a:xfrm rot="16200000">
              <a:off x="2447850" y="-554432"/>
              <a:ext cx="4248303" cy="9144000"/>
            </a:xfrm>
            <a:prstGeom prst="rect">
              <a:avLst/>
            </a:prstGeom>
          </p:spPr>
        </p:pic>
        <p:sp>
          <p:nvSpPr>
            <p:cNvPr id="20" name="矩形 19">
              <a:extLst>
                <a:ext uri="{FF2B5EF4-FFF2-40B4-BE49-F238E27FC236}">
                  <a16:creationId xmlns:a16="http://schemas.microsoft.com/office/drawing/2014/main" id="{9D658FEA-C50C-B7A1-E248-8DB50631B209}"/>
                </a:ext>
              </a:extLst>
            </p:cNvPr>
            <p:cNvSpPr/>
            <p:nvPr/>
          </p:nvSpPr>
          <p:spPr>
            <a:xfrm>
              <a:off x="8500846" y="5507423"/>
              <a:ext cx="673100" cy="5880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Times New Roman" panose="02020603050405020304" pitchFamily="18" charset="0"/>
                  <a:cs typeface="Times New Roman" panose="02020603050405020304" pitchFamily="18" charset="0"/>
                </a:rPr>
                <a:t>光源</a:t>
              </a:r>
            </a:p>
          </p:txBody>
        </p:sp>
        <p:sp>
          <p:nvSpPr>
            <p:cNvPr id="21" name="矩形 20">
              <a:extLst>
                <a:ext uri="{FF2B5EF4-FFF2-40B4-BE49-F238E27FC236}">
                  <a16:creationId xmlns:a16="http://schemas.microsoft.com/office/drawing/2014/main" id="{E32E10D1-856B-72DE-E554-FBADBA46BD0C}"/>
                </a:ext>
              </a:extLst>
            </p:cNvPr>
            <p:cNvSpPr/>
            <p:nvPr/>
          </p:nvSpPr>
          <p:spPr>
            <a:xfrm>
              <a:off x="8236953" y="3616468"/>
              <a:ext cx="894760" cy="748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Times New Roman" panose="02020603050405020304" pitchFamily="18" charset="0"/>
                  <a:cs typeface="Times New Roman" panose="02020603050405020304" pitchFamily="18" charset="0"/>
                </a:rPr>
                <a:t>单色仪</a:t>
              </a:r>
            </a:p>
          </p:txBody>
        </p:sp>
        <p:grpSp>
          <p:nvGrpSpPr>
            <p:cNvPr id="22" name="组合 21">
              <a:extLst>
                <a:ext uri="{FF2B5EF4-FFF2-40B4-BE49-F238E27FC236}">
                  <a16:creationId xmlns:a16="http://schemas.microsoft.com/office/drawing/2014/main" id="{024DBDE7-388D-A052-CDA8-3308CD621DD5}"/>
                </a:ext>
              </a:extLst>
            </p:cNvPr>
            <p:cNvGrpSpPr/>
            <p:nvPr/>
          </p:nvGrpSpPr>
          <p:grpSpPr>
            <a:xfrm>
              <a:off x="7032624" y="1160521"/>
              <a:ext cx="984250" cy="1364936"/>
              <a:chOff x="7032624" y="1160521"/>
              <a:chExt cx="984250" cy="1364936"/>
            </a:xfrm>
          </p:grpSpPr>
          <p:sp>
            <p:nvSpPr>
              <p:cNvPr id="49" name="矩形 48">
                <a:extLst>
                  <a:ext uri="{FF2B5EF4-FFF2-40B4-BE49-F238E27FC236}">
                    <a16:creationId xmlns:a16="http://schemas.microsoft.com/office/drawing/2014/main" id="{6158EFA6-6044-42A6-286E-2A91B984EA00}"/>
                  </a:ext>
                </a:extLst>
              </p:cNvPr>
              <p:cNvSpPr/>
              <p:nvPr/>
            </p:nvSpPr>
            <p:spPr>
              <a:xfrm>
                <a:off x="7032624" y="1160521"/>
                <a:ext cx="984250" cy="8823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Times New Roman" panose="02020603050405020304" pitchFamily="18" charset="0"/>
                    <a:cs typeface="Times New Roman" panose="02020603050405020304" pitchFamily="18" charset="0"/>
                  </a:rPr>
                  <a:t>滤光片</a:t>
                </a:r>
              </a:p>
            </p:txBody>
          </p:sp>
          <p:cxnSp>
            <p:nvCxnSpPr>
              <p:cNvPr id="50" name="直接箭头连接符 49">
                <a:extLst>
                  <a:ext uri="{FF2B5EF4-FFF2-40B4-BE49-F238E27FC236}">
                    <a16:creationId xmlns:a16="http://schemas.microsoft.com/office/drawing/2014/main" id="{0A78E5DC-02A7-4624-E9F0-7762227533E9}"/>
                  </a:ext>
                </a:extLst>
              </p:cNvPr>
              <p:cNvCxnSpPr>
                <a:cxnSpLocks/>
                <a:stCxn id="49" idx="2"/>
              </p:cNvCxnSpPr>
              <p:nvPr/>
            </p:nvCxnSpPr>
            <p:spPr>
              <a:xfrm flipH="1">
                <a:off x="7524748" y="2042866"/>
                <a:ext cx="1" cy="4825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直接箭头连接符 32">
              <a:extLst>
                <a:ext uri="{FF2B5EF4-FFF2-40B4-BE49-F238E27FC236}">
                  <a16:creationId xmlns:a16="http://schemas.microsoft.com/office/drawing/2014/main" id="{2D51B2FB-B63A-9074-39F5-C6D8888BD4A0}"/>
                </a:ext>
              </a:extLst>
            </p:cNvPr>
            <p:cNvCxnSpPr>
              <a:cxnSpLocks/>
              <a:stCxn id="34" idx="2"/>
            </p:cNvCxnSpPr>
            <p:nvPr/>
          </p:nvCxnSpPr>
          <p:spPr>
            <a:xfrm flipH="1">
              <a:off x="2757657" y="2462828"/>
              <a:ext cx="8387" cy="37061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BDE7D0BD-3713-B80D-3B83-DE1B2EA8BE2C}"/>
                </a:ext>
              </a:extLst>
            </p:cNvPr>
            <p:cNvSpPr/>
            <p:nvPr/>
          </p:nvSpPr>
          <p:spPr>
            <a:xfrm>
              <a:off x="2442369" y="1572016"/>
              <a:ext cx="647347" cy="890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Times New Roman" panose="02020603050405020304" pitchFamily="18" charset="0"/>
                  <a:cs typeface="Times New Roman" panose="02020603050405020304" pitchFamily="18" charset="0"/>
                </a:rPr>
                <a:t>光纤</a:t>
              </a:r>
            </a:p>
          </p:txBody>
        </p:sp>
        <p:cxnSp>
          <p:nvCxnSpPr>
            <p:cNvPr id="37" name="直接箭头连接符 36">
              <a:extLst>
                <a:ext uri="{FF2B5EF4-FFF2-40B4-BE49-F238E27FC236}">
                  <a16:creationId xmlns:a16="http://schemas.microsoft.com/office/drawing/2014/main" id="{BAD2DEF1-3781-F912-8977-AF7E29266157}"/>
                </a:ext>
              </a:extLst>
            </p:cNvPr>
            <p:cNvCxnSpPr>
              <a:cxnSpLocks/>
            </p:cNvCxnSpPr>
            <p:nvPr/>
          </p:nvCxnSpPr>
          <p:spPr>
            <a:xfrm flipH="1" flipV="1">
              <a:off x="2320222" y="4449055"/>
              <a:ext cx="209599" cy="105836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D942180-7641-15FB-719E-F1F8E1C4ACC5}"/>
                </a:ext>
              </a:extLst>
            </p:cNvPr>
            <p:cNvSpPr/>
            <p:nvPr/>
          </p:nvSpPr>
          <p:spPr>
            <a:xfrm>
              <a:off x="1896397" y="5313034"/>
              <a:ext cx="1193320" cy="8286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Times New Roman" panose="02020603050405020304" pitchFamily="18" charset="0"/>
                  <a:cs typeface="Times New Roman" panose="02020603050405020304" pitchFamily="18" charset="0"/>
                </a:rPr>
                <a:t>数据收集处</a:t>
              </a:r>
            </a:p>
          </p:txBody>
        </p:sp>
        <p:cxnSp>
          <p:nvCxnSpPr>
            <p:cNvPr id="39" name="直接箭头连接符 38">
              <a:extLst>
                <a:ext uri="{FF2B5EF4-FFF2-40B4-BE49-F238E27FC236}">
                  <a16:creationId xmlns:a16="http://schemas.microsoft.com/office/drawing/2014/main" id="{5ADE45BE-A0AD-C774-CE4D-343F59EEEC0C}"/>
                </a:ext>
              </a:extLst>
            </p:cNvPr>
            <p:cNvCxnSpPr>
              <a:cxnSpLocks/>
            </p:cNvCxnSpPr>
            <p:nvPr/>
          </p:nvCxnSpPr>
          <p:spPr>
            <a:xfrm flipV="1">
              <a:off x="8837395" y="5120800"/>
              <a:ext cx="0" cy="41994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732BCBB-05BC-DD0B-CC73-056E7470276D}"/>
                </a:ext>
              </a:extLst>
            </p:cNvPr>
            <p:cNvCxnSpPr>
              <a:cxnSpLocks/>
            </p:cNvCxnSpPr>
            <p:nvPr/>
          </p:nvCxnSpPr>
          <p:spPr>
            <a:xfrm flipV="1">
              <a:off x="8702675" y="3196525"/>
              <a:ext cx="0" cy="41994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2A23EFD-3967-6B1D-9635-8D967A53480D}"/>
                </a:ext>
              </a:extLst>
            </p:cNvPr>
            <p:cNvCxnSpPr>
              <a:cxnSpLocks/>
              <a:stCxn id="44" idx="2"/>
            </p:cNvCxnSpPr>
            <p:nvPr/>
          </p:nvCxnSpPr>
          <p:spPr>
            <a:xfrm>
              <a:off x="833175" y="1845746"/>
              <a:ext cx="0" cy="12087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33E84CFF-1EDE-5B82-4D88-0D1B3F4C8E08}"/>
                </a:ext>
              </a:extLst>
            </p:cNvPr>
            <p:cNvSpPr/>
            <p:nvPr/>
          </p:nvSpPr>
          <p:spPr>
            <a:xfrm>
              <a:off x="125870" y="1262554"/>
              <a:ext cx="1414610" cy="583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Times New Roman" panose="02020603050405020304" pitchFamily="18" charset="0"/>
                  <a:cs typeface="Times New Roman" panose="02020603050405020304" pitchFamily="18" charset="0"/>
                </a:rPr>
                <a:t>CCD</a:t>
              </a:r>
            </a:p>
            <a:p>
              <a:pPr algn="ctr"/>
              <a:r>
                <a:rPr lang="zh-CN" altLang="en-US" sz="2000" b="1" dirty="0">
                  <a:solidFill>
                    <a:schemeClr val="bg1"/>
                  </a:solidFill>
                  <a:latin typeface="Times New Roman" panose="02020603050405020304" pitchFamily="18" charset="0"/>
                  <a:cs typeface="Times New Roman" panose="02020603050405020304" pitchFamily="18" charset="0"/>
                </a:rPr>
                <a:t>主光路</a:t>
              </a:r>
            </a:p>
          </p:txBody>
        </p:sp>
        <p:cxnSp>
          <p:nvCxnSpPr>
            <p:cNvPr id="45" name="直接箭头连接符 44">
              <a:extLst>
                <a:ext uri="{FF2B5EF4-FFF2-40B4-BE49-F238E27FC236}">
                  <a16:creationId xmlns:a16="http://schemas.microsoft.com/office/drawing/2014/main" id="{6F3C17E0-8EA0-DD04-80E3-359D3980F89F}"/>
                </a:ext>
              </a:extLst>
            </p:cNvPr>
            <p:cNvCxnSpPr>
              <a:cxnSpLocks/>
            </p:cNvCxnSpPr>
            <p:nvPr/>
          </p:nvCxnSpPr>
          <p:spPr>
            <a:xfrm flipV="1">
              <a:off x="3455469" y="3406496"/>
              <a:ext cx="0" cy="96475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3A269494-EB97-8390-9D25-096748509E0F}"/>
                </a:ext>
              </a:extLst>
            </p:cNvPr>
            <p:cNvSpPr/>
            <p:nvPr/>
          </p:nvSpPr>
          <p:spPr>
            <a:xfrm>
              <a:off x="3258058" y="4371250"/>
              <a:ext cx="394822" cy="1776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Times New Roman" panose="02020603050405020304" pitchFamily="18" charset="0"/>
                  <a:cs typeface="Times New Roman" panose="02020603050405020304" pitchFamily="18" charset="0"/>
                </a:rPr>
                <a:t>样品台</a:t>
              </a:r>
            </a:p>
          </p:txBody>
        </p:sp>
      </p:grpSp>
      <p:sp>
        <p:nvSpPr>
          <p:cNvPr id="59" name="文本框 58">
            <a:extLst>
              <a:ext uri="{FF2B5EF4-FFF2-40B4-BE49-F238E27FC236}">
                <a16:creationId xmlns:a16="http://schemas.microsoft.com/office/drawing/2014/main" id="{CA7C2520-F142-8BFA-946C-52DF6395A3C3}"/>
              </a:ext>
            </a:extLst>
          </p:cNvPr>
          <p:cNvSpPr txBox="1"/>
          <p:nvPr/>
        </p:nvSpPr>
        <p:spPr>
          <a:xfrm>
            <a:off x="8723604" y="6521644"/>
            <a:ext cx="434175" cy="369332"/>
          </a:xfrm>
          <a:prstGeom prst="rect">
            <a:avLst/>
          </a:prstGeom>
          <a:noFill/>
        </p:spPr>
        <p:txBody>
          <a:bodyPr wrap="square" rtlCol="0">
            <a:spAutoFit/>
          </a:bodyPr>
          <a:lstStyle/>
          <a:p>
            <a:r>
              <a:rPr lang="en-US" altLang="zh-CN" dirty="0"/>
              <a:t>19</a:t>
            </a:r>
            <a:endParaRPr lang="zh-CN" altLang="en-US" dirty="0"/>
          </a:p>
        </p:txBody>
      </p:sp>
    </p:spTree>
    <p:extLst>
      <p:ext uri="{BB962C8B-B14F-4D97-AF65-F5344CB8AC3E}">
        <p14:creationId xmlns:p14="http://schemas.microsoft.com/office/powerpoint/2010/main" val="439325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单圆角矩形 3">
            <a:extLst>
              <a:ext uri="{FF2B5EF4-FFF2-40B4-BE49-F238E27FC236}">
                <a16:creationId xmlns:a16="http://schemas.microsoft.com/office/drawing/2014/main" id="{9B433FD7-C483-C6BF-7D5D-53922E2BE001}"/>
              </a:ext>
            </a:extLst>
          </p:cNvPr>
          <p:cNvSpPr/>
          <p:nvPr/>
        </p:nvSpPr>
        <p:spPr>
          <a:xfrm>
            <a:off x="326412" y="899374"/>
            <a:ext cx="8259378" cy="5642558"/>
          </a:xfrm>
          <a:prstGeom prst="round1Rect">
            <a:avLst/>
          </a:prstGeom>
          <a:solidFill>
            <a:srgbClr val="FFFFFF">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6" name="Rectangle 5">
            <a:extLst>
              <a:ext uri="{FF2B5EF4-FFF2-40B4-BE49-F238E27FC236}">
                <a16:creationId xmlns:a16="http://schemas.microsoft.com/office/drawing/2014/main" id="{E7732792-C1E1-D4C3-B678-C9CA2C2E6A68}"/>
              </a:ext>
            </a:extLst>
          </p:cNvPr>
          <p:cNvSpPr>
            <a:spLocks noChangeArrowheads="1"/>
          </p:cNvSpPr>
          <p:nvPr/>
        </p:nvSpPr>
        <p:spPr bwMode="auto">
          <a:xfrm>
            <a:off x="488433" y="654606"/>
            <a:ext cx="2412649"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5.2</a:t>
            </a:r>
            <a:r>
              <a:rPr lang="zh-CN" altLang="en-US" sz="2000" b="1" dirty="0">
                <a:solidFill>
                  <a:schemeClr val="bg1"/>
                </a:solidFill>
                <a:latin typeface="微软雅黑" panose="020B0503020204020204" pitchFamily="34" charset="-122"/>
                <a:ea typeface="微软雅黑" panose="020B0503020204020204" pitchFamily="34" charset="-122"/>
              </a:rPr>
              <a:t>具备的研究条件</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9D456313-466F-03DF-3A06-872C7BA1795C}"/>
              </a:ext>
            </a:extLst>
          </p:cNvPr>
          <p:cNvSpPr txBox="1"/>
          <p:nvPr/>
        </p:nvSpPr>
        <p:spPr>
          <a:xfrm>
            <a:off x="0" y="30453"/>
            <a:ext cx="3637865"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五、研究基础和进度安排</a:t>
            </a:r>
          </a:p>
        </p:txBody>
      </p:sp>
      <p:pic>
        <p:nvPicPr>
          <p:cNvPr id="2" name="图片 1">
            <a:extLst>
              <a:ext uri="{FF2B5EF4-FFF2-40B4-BE49-F238E27FC236}">
                <a16:creationId xmlns:a16="http://schemas.microsoft.com/office/drawing/2014/main" id="{5DD08899-1E08-8C19-18B2-D34CE2ABE259}"/>
              </a:ext>
            </a:extLst>
          </p:cNvPr>
          <p:cNvPicPr>
            <a:picLocks noChangeAspect="1"/>
          </p:cNvPicPr>
          <p:nvPr/>
        </p:nvPicPr>
        <p:blipFill>
          <a:blip r:embed="rId4"/>
          <a:stretch>
            <a:fillRect/>
          </a:stretch>
        </p:blipFill>
        <p:spPr>
          <a:xfrm>
            <a:off x="3222524" y="1240376"/>
            <a:ext cx="4803312" cy="2254999"/>
          </a:xfrm>
          <a:prstGeom prst="rect">
            <a:avLst/>
          </a:prstGeom>
        </p:spPr>
      </p:pic>
      <p:pic>
        <p:nvPicPr>
          <p:cNvPr id="3" name="图片 2">
            <a:extLst>
              <a:ext uri="{FF2B5EF4-FFF2-40B4-BE49-F238E27FC236}">
                <a16:creationId xmlns:a16="http://schemas.microsoft.com/office/drawing/2014/main" id="{54E19EE6-32A4-4C39-7A45-BB6942796DA2}"/>
              </a:ext>
            </a:extLst>
          </p:cNvPr>
          <p:cNvPicPr>
            <a:picLocks noChangeAspect="1"/>
          </p:cNvPicPr>
          <p:nvPr/>
        </p:nvPicPr>
        <p:blipFill>
          <a:blip r:embed="rId5"/>
          <a:stretch>
            <a:fillRect/>
          </a:stretch>
        </p:blipFill>
        <p:spPr>
          <a:xfrm>
            <a:off x="3251959" y="3892013"/>
            <a:ext cx="4803312" cy="2250097"/>
          </a:xfrm>
          <a:prstGeom prst="rect">
            <a:avLst/>
          </a:prstGeom>
        </p:spPr>
      </p:pic>
      <p:sp>
        <p:nvSpPr>
          <p:cNvPr id="7" name="文本框 6">
            <a:extLst>
              <a:ext uri="{FF2B5EF4-FFF2-40B4-BE49-F238E27FC236}">
                <a16:creationId xmlns:a16="http://schemas.microsoft.com/office/drawing/2014/main" id="{9ACD5F7F-2552-E8C2-1B6F-656D632A07BD}"/>
              </a:ext>
            </a:extLst>
          </p:cNvPr>
          <p:cNvSpPr txBox="1"/>
          <p:nvPr/>
        </p:nvSpPr>
        <p:spPr>
          <a:xfrm>
            <a:off x="750050" y="1997839"/>
            <a:ext cx="1039643" cy="2862322"/>
          </a:xfrm>
          <a:prstGeom prst="rect">
            <a:avLst/>
          </a:prstGeom>
          <a:noFill/>
          <a:ln>
            <a:solidFill>
              <a:srgbClr val="4472C4"/>
            </a:solidFill>
          </a:ln>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）图为光照为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时的光谱显示；</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）为过曝情况的光谱显示</a:t>
            </a:r>
          </a:p>
        </p:txBody>
      </p:sp>
      <p:sp>
        <p:nvSpPr>
          <p:cNvPr id="8" name="文本框 7">
            <a:extLst>
              <a:ext uri="{FF2B5EF4-FFF2-40B4-BE49-F238E27FC236}">
                <a16:creationId xmlns:a16="http://schemas.microsoft.com/office/drawing/2014/main" id="{CD58FB20-A182-C7AE-42F5-DEAEDC43B721}"/>
              </a:ext>
            </a:extLst>
          </p:cNvPr>
          <p:cNvSpPr txBox="1"/>
          <p:nvPr/>
        </p:nvSpPr>
        <p:spPr>
          <a:xfrm>
            <a:off x="2484953" y="2183209"/>
            <a:ext cx="361813" cy="369332"/>
          </a:xfrm>
          <a:prstGeom prst="rect">
            <a:avLst/>
          </a:prstGeom>
          <a:noFill/>
        </p:spPr>
        <p:txBody>
          <a:bodyPr wrap="square" rtlCol="0">
            <a:spAutoFit/>
          </a:bodyPr>
          <a:lstStyle/>
          <a:p>
            <a:r>
              <a:rPr lang="en-US" altLang="zh-CN" dirty="0"/>
              <a:t>A</a:t>
            </a:r>
            <a:r>
              <a:rPr lang="zh-CN" altLang="en-US" dirty="0"/>
              <a:t>）</a:t>
            </a:r>
          </a:p>
        </p:txBody>
      </p:sp>
      <p:sp>
        <p:nvSpPr>
          <p:cNvPr id="9" name="文本框 8">
            <a:extLst>
              <a:ext uri="{FF2B5EF4-FFF2-40B4-BE49-F238E27FC236}">
                <a16:creationId xmlns:a16="http://schemas.microsoft.com/office/drawing/2014/main" id="{74136381-5511-13B1-33B0-6F6E07E05207}"/>
              </a:ext>
            </a:extLst>
          </p:cNvPr>
          <p:cNvSpPr txBox="1"/>
          <p:nvPr/>
        </p:nvSpPr>
        <p:spPr>
          <a:xfrm>
            <a:off x="2539269" y="4832395"/>
            <a:ext cx="361813" cy="369332"/>
          </a:xfrm>
          <a:prstGeom prst="rect">
            <a:avLst/>
          </a:prstGeom>
          <a:noFill/>
        </p:spPr>
        <p:txBody>
          <a:bodyPr wrap="square" rtlCol="0">
            <a:spAutoFit/>
          </a:bodyPr>
          <a:lstStyle/>
          <a:p>
            <a:r>
              <a:rPr lang="en-US" altLang="zh-CN" dirty="0"/>
              <a:t>B</a:t>
            </a:r>
            <a:r>
              <a:rPr lang="zh-CN" altLang="en-US" dirty="0"/>
              <a:t>）</a:t>
            </a:r>
          </a:p>
        </p:txBody>
      </p:sp>
      <p:sp>
        <p:nvSpPr>
          <p:cNvPr id="13" name="文本框 12">
            <a:extLst>
              <a:ext uri="{FF2B5EF4-FFF2-40B4-BE49-F238E27FC236}">
                <a16:creationId xmlns:a16="http://schemas.microsoft.com/office/drawing/2014/main" id="{DDFDD870-A340-2F39-6679-17B408612030}"/>
              </a:ext>
            </a:extLst>
          </p:cNvPr>
          <p:cNvSpPr txBox="1"/>
          <p:nvPr/>
        </p:nvSpPr>
        <p:spPr>
          <a:xfrm>
            <a:off x="8723604" y="6521644"/>
            <a:ext cx="434175" cy="369332"/>
          </a:xfrm>
          <a:prstGeom prst="rect">
            <a:avLst/>
          </a:prstGeom>
          <a:noFill/>
        </p:spPr>
        <p:txBody>
          <a:bodyPr wrap="square" rtlCol="0">
            <a:spAutoFit/>
          </a:bodyPr>
          <a:lstStyle/>
          <a:p>
            <a:r>
              <a:rPr lang="en-US" altLang="zh-CN" dirty="0"/>
              <a:t>20</a:t>
            </a:r>
            <a:endParaRPr lang="zh-CN" altLang="en-US" dirty="0"/>
          </a:p>
        </p:txBody>
      </p:sp>
    </p:spTree>
    <p:extLst>
      <p:ext uri="{BB962C8B-B14F-4D97-AF65-F5344CB8AC3E}">
        <p14:creationId xmlns:p14="http://schemas.microsoft.com/office/powerpoint/2010/main" val="261068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单圆角矩形 3">
            <a:extLst>
              <a:ext uri="{FF2B5EF4-FFF2-40B4-BE49-F238E27FC236}">
                <a16:creationId xmlns:a16="http://schemas.microsoft.com/office/drawing/2014/main" id="{F7B2ADBE-9778-1654-EAFA-29278E9EF572}"/>
              </a:ext>
            </a:extLst>
          </p:cNvPr>
          <p:cNvSpPr/>
          <p:nvPr/>
        </p:nvSpPr>
        <p:spPr>
          <a:xfrm>
            <a:off x="326412" y="899374"/>
            <a:ext cx="8259378" cy="5642558"/>
          </a:xfrm>
          <a:prstGeom prst="round1Rect">
            <a:avLst/>
          </a:prstGeom>
          <a:solidFill>
            <a:srgbClr val="FFFFFF">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11" name="Rectangle 5">
            <a:extLst>
              <a:ext uri="{FF2B5EF4-FFF2-40B4-BE49-F238E27FC236}">
                <a16:creationId xmlns:a16="http://schemas.microsoft.com/office/drawing/2014/main" id="{288A855B-AB84-9201-5673-1AEF01F60559}"/>
              </a:ext>
            </a:extLst>
          </p:cNvPr>
          <p:cNvSpPr>
            <a:spLocks noChangeArrowheads="1"/>
          </p:cNvSpPr>
          <p:nvPr/>
        </p:nvSpPr>
        <p:spPr bwMode="auto">
          <a:xfrm>
            <a:off x="488433" y="654606"/>
            <a:ext cx="2399492"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5.3</a:t>
            </a:r>
            <a:r>
              <a:rPr lang="zh-CN" altLang="en-US" sz="2000" b="1" dirty="0">
                <a:solidFill>
                  <a:schemeClr val="bg1"/>
                </a:solidFill>
                <a:latin typeface="微软雅黑" panose="020B0503020204020204" pitchFamily="34" charset="-122"/>
                <a:ea typeface="微软雅黑" panose="020B0503020204020204" pitchFamily="34" charset="-122"/>
              </a:rPr>
              <a:t>研究预计创新点</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 name="单圆角矩形 3">
            <a:extLst>
              <a:ext uri="{FF2B5EF4-FFF2-40B4-BE49-F238E27FC236}">
                <a16:creationId xmlns:a16="http://schemas.microsoft.com/office/drawing/2014/main" id="{AF8D7018-3B5D-5ECC-625B-F33A3F090DA3}"/>
              </a:ext>
            </a:extLst>
          </p:cNvPr>
          <p:cNvSpPr/>
          <p:nvPr/>
        </p:nvSpPr>
        <p:spPr>
          <a:xfrm>
            <a:off x="403834" y="2519316"/>
            <a:ext cx="7963912" cy="3837033"/>
          </a:xfrm>
          <a:prstGeom prst="round1Rect">
            <a:avLst/>
          </a:prstGeom>
          <a:solidFill>
            <a:srgbClr val="F2F2F2">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lgn="just">
              <a:lnSpc>
                <a:spcPct val="150000"/>
              </a:lnSpc>
              <a:buFont typeface="Wingdings" panose="05000000000000000000" pitchFamily="2" charset="2"/>
              <a:buChar char="u"/>
            </a:pPr>
            <a:r>
              <a:rPr lang="zh-CN" altLang="en-US" sz="2800" b="1">
                <a:solidFill>
                  <a:schemeClr val="tx1"/>
                </a:solidFill>
              </a:rPr>
              <a:t>基于编码的设计使得光谱重建结果以达到商用光谱仪的准确度；</a:t>
            </a:r>
            <a:endParaRPr lang="en-US" altLang="zh-CN" sz="2800" b="1" dirty="0">
              <a:solidFill>
                <a:schemeClr val="tx1"/>
              </a:solidFill>
            </a:endParaRPr>
          </a:p>
          <a:p>
            <a:pPr marL="285750" indent="-285750" algn="just">
              <a:lnSpc>
                <a:spcPct val="150000"/>
              </a:lnSpc>
              <a:buFont typeface="Wingdings" panose="05000000000000000000" pitchFamily="2" charset="2"/>
              <a:buChar char="u"/>
            </a:pPr>
            <a:r>
              <a:rPr lang="zh-CN" altLang="en-US" sz="2800" b="1" dirty="0">
                <a:solidFill>
                  <a:schemeClr val="tx1"/>
                </a:solidFill>
              </a:rPr>
              <a:t>将自注意力机制引入到光谱重建中；</a:t>
            </a:r>
            <a:endParaRPr lang="en-US" altLang="zh-CN" sz="2800" b="1" dirty="0">
              <a:solidFill>
                <a:schemeClr val="tx1"/>
              </a:solidFill>
            </a:endParaRPr>
          </a:p>
          <a:p>
            <a:pPr marL="285750" indent="-285750" algn="just">
              <a:lnSpc>
                <a:spcPct val="150000"/>
              </a:lnSpc>
              <a:buFont typeface="Wingdings" panose="05000000000000000000" pitchFamily="2" charset="2"/>
              <a:buChar char="u"/>
            </a:pPr>
            <a:r>
              <a:rPr lang="zh-CN" altLang="en-US" sz="2800" b="1" dirty="0">
                <a:solidFill>
                  <a:schemeClr val="tx1"/>
                </a:solidFill>
              </a:rPr>
              <a:t>基于重建的光谱能够为下一步光谱成像做好铺垫；</a:t>
            </a:r>
            <a:endParaRPr lang="en-US" altLang="zh-CN" sz="2800" b="1" dirty="0">
              <a:solidFill>
                <a:schemeClr val="tx1"/>
              </a:solidFill>
            </a:endParaRPr>
          </a:p>
        </p:txBody>
      </p:sp>
      <p:sp>
        <p:nvSpPr>
          <p:cNvPr id="6" name="文本框 5">
            <a:extLst>
              <a:ext uri="{FF2B5EF4-FFF2-40B4-BE49-F238E27FC236}">
                <a16:creationId xmlns:a16="http://schemas.microsoft.com/office/drawing/2014/main" id="{FB788ACA-CA5E-8F76-B1C1-500225D8EFE5}"/>
              </a:ext>
            </a:extLst>
          </p:cNvPr>
          <p:cNvSpPr txBox="1"/>
          <p:nvPr/>
        </p:nvSpPr>
        <p:spPr>
          <a:xfrm>
            <a:off x="693739" y="1723292"/>
            <a:ext cx="45719" cy="369332"/>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D2398D1F-F838-3B3F-04BB-4479F5EDBA03}"/>
              </a:ext>
            </a:extLst>
          </p:cNvPr>
          <p:cNvSpPr txBox="1"/>
          <p:nvPr/>
        </p:nvSpPr>
        <p:spPr>
          <a:xfrm>
            <a:off x="444500" y="1442098"/>
            <a:ext cx="8147050" cy="1077218"/>
          </a:xfrm>
          <a:prstGeom prst="rect">
            <a:avLst/>
          </a:prstGeom>
          <a:noFill/>
        </p:spPr>
        <p:txBody>
          <a:bodyPr wrap="square" rtlCol="0">
            <a:spAutoFit/>
          </a:bodyPr>
          <a:lstStyle/>
          <a:p>
            <a:r>
              <a:rPr lang="zh-CN" altLang="en-US" sz="3200" b="1" dirty="0">
                <a:solidFill>
                  <a:srgbClr val="000000"/>
                </a:solidFill>
                <a:latin typeface="华文楷体" panose="02010600040101010101" pitchFamily="2" charset="-122"/>
                <a:ea typeface="华文楷体" panose="02010600040101010101" pitchFamily="2" charset="-122"/>
              </a:rPr>
              <a:t>光谱重建目标：</a:t>
            </a:r>
            <a:r>
              <a:rPr lang="zh-CN" altLang="en-US" sz="3200" dirty="0">
                <a:solidFill>
                  <a:srgbClr val="FF0000"/>
                </a:solidFill>
                <a:latin typeface="华文楷体" panose="02010600040101010101" pitchFamily="2" charset="-122"/>
                <a:ea typeface="华文楷体" panose="02010600040101010101" pitchFamily="2" charset="-122"/>
              </a:rPr>
              <a:t>准确性好、精度高、稳定性好、高分辨率</a:t>
            </a:r>
            <a:endParaRPr lang="zh-CN" altLang="en-US" sz="2400" dirty="0">
              <a:solidFill>
                <a:srgbClr val="000000"/>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D59E860A-1FA0-7BCC-9662-DAC014234E58}"/>
              </a:ext>
            </a:extLst>
          </p:cNvPr>
          <p:cNvSpPr txBox="1"/>
          <p:nvPr/>
        </p:nvSpPr>
        <p:spPr>
          <a:xfrm>
            <a:off x="0" y="30453"/>
            <a:ext cx="3637865"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五、研究基础和进度安排</a:t>
            </a:r>
          </a:p>
        </p:txBody>
      </p:sp>
      <p:sp>
        <p:nvSpPr>
          <p:cNvPr id="15" name="文本框 14">
            <a:extLst>
              <a:ext uri="{FF2B5EF4-FFF2-40B4-BE49-F238E27FC236}">
                <a16:creationId xmlns:a16="http://schemas.microsoft.com/office/drawing/2014/main" id="{D087FE27-BD29-32FF-2EAD-33FFD6A70F29}"/>
              </a:ext>
            </a:extLst>
          </p:cNvPr>
          <p:cNvSpPr txBox="1"/>
          <p:nvPr/>
        </p:nvSpPr>
        <p:spPr>
          <a:xfrm>
            <a:off x="8723604" y="6521644"/>
            <a:ext cx="434175" cy="369332"/>
          </a:xfrm>
          <a:prstGeom prst="rect">
            <a:avLst/>
          </a:prstGeom>
          <a:noFill/>
        </p:spPr>
        <p:txBody>
          <a:bodyPr wrap="square" rtlCol="0">
            <a:spAutoFit/>
          </a:bodyPr>
          <a:lstStyle/>
          <a:p>
            <a:r>
              <a:rPr lang="en-US" altLang="zh-CN" dirty="0"/>
              <a:t>21</a:t>
            </a:r>
            <a:endParaRPr lang="zh-CN" altLang="en-US" dirty="0"/>
          </a:p>
        </p:txBody>
      </p:sp>
    </p:spTree>
    <p:extLst>
      <p:ext uri="{BB962C8B-B14F-4D97-AF65-F5344CB8AC3E}">
        <p14:creationId xmlns:p14="http://schemas.microsoft.com/office/powerpoint/2010/main" val="3420059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单圆角矩形 3">
            <a:extLst>
              <a:ext uri="{FF2B5EF4-FFF2-40B4-BE49-F238E27FC236}">
                <a16:creationId xmlns:a16="http://schemas.microsoft.com/office/drawing/2014/main" id="{4F8F4762-9879-AB3D-3531-5A694B36F645}"/>
              </a:ext>
            </a:extLst>
          </p:cNvPr>
          <p:cNvSpPr/>
          <p:nvPr/>
        </p:nvSpPr>
        <p:spPr>
          <a:xfrm>
            <a:off x="326412" y="899374"/>
            <a:ext cx="8259378" cy="5642558"/>
          </a:xfrm>
          <a:prstGeom prst="round1Rect">
            <a:avLst/>
          </a:prstGeom>
          <a:solidFill>
            <a:srgbClr val="FFFFFF">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 name="矩形 1">
            <a:extLst>
              <a:ext uri="{FF2B5EF4-FFF2-40B4-BE49-F238E27FC236}">
                <a16:creationId xmlns:a16="http://schemas.microsoft.com/office/drawing/2014/main" id="{B43EF5D2-56C6-B2DE-4867-4A2B289011D7}"/>
              </a:ext>
            </a:extLst>
          </p:cNvPr>
          <p:cNvSpPr/>
          <p:nvPr/>
        </p:nvSpPr>
        <p:spPr>
          <a:xfrm>
            <a:off x="434214" y="1245658"/>
            <a:ext cx="8043774" cy="519475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发表</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SCI</a:t>
            </a: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论文</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两</a:t>
            </a: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篇；</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zh-CN"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成功集成出融合了自注意力机制的光谱重建模型并进行部署到微型化光谱设备中</a:t>
            </a: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zh-CN"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申请专利</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两篇</a:t>
            </a: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zh-CN"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完成</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硕士</a:t>
            </a:r>
            <a:r>
              <a:rPr lang="zh-CN" altLang="zh-CN" sz="2800" dirty="0">
                <a:latin typeface="微软雅黑" panose="020B0503020204020204" pitchFamily="34" charset="-122"/>
                <a:ea typeface="微软雅黑" panose="020B0503020204020204" pitchFamily="34" charset="-122"/>
                <a:cs typeface="Times New Roman" panose="02020603050405020304" pitchFamily="18" charset="0"/>
              </a:rPr>
              <a:t>学位论文</a:t>
            </a:r>
            <a:r>
              <a:rPr lang="zh-CN" altLang="zh-CN" sz="2800" dirty="0">
                <a:latin typeface="Times New Roman" panose="02020603050405020304" pitchFamily="18" charset="0"/>
                <a:cs typeface="Times New Roman" panose="02020603050405020304" pitchFamily="18" charset="0"/>
              </a:rPr>
              <a:t>。</a:t>
            </a:r>
          </a:p>
        </p:txBody>
      </p:sp>
      <p:sp>
        <p:nvSpPr>
          <p:cNvPr id="7" name="Rectangle 5">
            <a:extLst>
              <a:ext uri="{FF2B5EF4-FFF2-40B4-BE49-F238E27FC236}">
                <a16:creationId xmlns:a16="http://schemas.microsoft.com/office/drawing/2014/main" id="{712942C9-9C8F-769F-8852-6A2731F8105E}"/>
              </a:ext>
            </a:extLst>
          </p:cNvPr>
          <p:cNvSpPr>
            <a:spLocks noChangeArrowheads="1"/>
          </p:cNvSpPr>
          <p:nvPr/>
        </p:nvSpPr>
        <p:spPr bwMode="auto">
          <a:xfrm>
            <a:off x="488432" y="654606"/>
            <a:ext cx="2471855"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5.4</a:t>
            </a:r>
            <a:r>
              <a:rPr lang="zh-CN" altLang="en-US" sz="2000" b="1" dirty="0">
                <a:solidFill>
                  <a:schemeClr val="bg1"/>
                </a:solidFill>
                <a:latin typeface="微软雅黑" panose="020B0503020204020204" pitchFamily="34" charset="-122"/>
                <a:ea typeface="微软雅黑" panose="020B0503020204020204" pitchFamily="34" charset="-122"/>
              </a:rPr>
              <a:t>预期的研究结果</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03A26B5-FA6F-7B77-C35D-4E1210CAA25E}"/>
              </a:ext>
            </a:extLst>
          </p:cNvPr>
          <p:cNvSpPr txBox="1"/>
          <p:nvPr/>
        </p:nvSpPr>
        <p:spPr>
          <a:xfrm>
            <a:off x="0" y="30453"/>
            <a:ext cx="3637865"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五、研究基础和进度安排</a:t>
            </a:r>
          </a:p>
        </p:txBody>
      </p:sp>
      <p:sp>
        <p:nvSpPr>
          <p:cNvPr id="11" name="文本框 10">
            <a:extLst>
              <a:ext uri="{FF2B5EF4-FFF2-40B4-BE49-F238E27FC236}">
                <a16:creationId xmlns:a16="http://schemas.microsoft.com/office/drawing/2014/main" id="{A6AACF41-B543-0FE9-B0FC-AEB3B2534992}"/>
              </a:ext>
            </a:extLst>
          </p:cNvPr>
          <p:cNvSpPr txBox="1"/>
          <p:nvPr/>
        </p:nvSpPr>
        <p:spPr>
          <a:xfrm>
            <a:off x="8723604" y="6521644"/>
            <a:ext cx="434175" cy="369332"/>
          </a:xfrm>
          <a:prstGeom prst="rect">
            <a:avLst/>
          </a:prstGeom>
          <a:noFill/>
        </p:spPr>
        <p:txBody>
          <a:bodyPr wrap="square" rtlCol="0">
            <a:spAutoFit/>
          </a:bodyPr>
          <a:lstStyle/>
          <a:p>
            <a:r>
              <a:rPr lang="en-US" altLang="zh-CN" dirty="0"/>
              <a:t>22</a:t>
            </a:r>
            <a:endParaRPr lang="zh-CN" altLang="en-US" dirty="0"/>
          </a:p>
        </p:txBody>
      </p:sp>
    </p:spTree>
    <p:extLst>
      <p:ext uri="{BB962C8B-B14F-4D97-AF65-F5344CB8AC3E}">
        <p14:creationId xmlns:p14="http://schemas.microsoft.com/office/powerpoint/2010/main" val="4179353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单圆角矩形 3">
            <a:extLst>
              <a:ext uri="{FF2B5EF4-FFF2-40B4-BE49-F238E27FC236}">
                <a16:creationId xmlns:a16="http://schemas.microsoft.com/office/drawing/2014/main" id="{17A1ACAA-9CB5-4271-EB09-2DE09203995B}"/>
              </a:ext>
            </a:extLst>
          </p:cNvPr>
          <p:cNvSpPr/>
          <p:nvPr/>
        </p:nvSpPr>
        <p:spPr>
          <a:xfrm>
            <a:off x="326412" y="899374"/>
            <a:ext cx="8259378" cy="5642558"/>
          </a:xfrm>
          <a:prstGeom prst="round1Rect">
            <a:avLst/>
          </a:prstGeom>
          <a:solidFill>
            <a:srgbClr val="FFFFFF">
              <a:alpha val="60000"/>
            </a:srgb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graphicFrame>
        <p:nvGraphicFramePr>
          <p:cNvPr id="2" name="表格 1">
            <a:extLst>
              <a:ext uri="{FF2B5EF4-FFF2-40B4-BE49-F238E27FC236}">
                <a16:creationId xmlns:a16="http://schemas.microsoft.com/office/drawing/2014/main" id="{1FF060BC-6171-B5F5-56D5-B3D591DBB5FB}"/>
              </a:ext>
            </a:extLst>
          </p:cNvPr>
          <p:cNvGraphicFramePr>
            <a:graphicFrameLocks noGrp="1"/>
          </p:cNvGraphicFramePr>
          <p:nvPr>
            <p:extLst>
              <p:ext uri="{D42A27DB-BD31-4B8C-83A1-F6EECF244321}">
                <p14:modId xmlns:p14="http://schemas.microsoft.com/office/powerpoint/2010/main" val="1344203402"/>
              </p:ext>
            </p:extLst>
          </p:nvPr>
        </p:nvGraphicFramePr>
        <p:xfrm>
          <a:off x="421019" y="1577493"/>
          <a:ext cx="7874366" cy="4576993"/>
        </p:xfrm>
        <a:graphic>
          <a:graphicData uri="http://schemas.openxmlformats.org/drawingml/2006/table">
            <a:tbl>
              <a:tblPr firstRow="1" firstCol="1" bandRow="1">
                <a:tableStyleId>{5C22544A-7EE6-4342-B048-85BDC9FD1C3A}</a:tableStyleId>
              </a:tblPr>
              <a:tblGrid>
                <a:gridCol w="1796107">
                  <a:extLst>
                    <a:ext uri="{9D8B030D-6E8A-4147-A177-3AD203B41FA5}">
                      <a16:colId xmlns:a16="http://schemas.microsoft.com/office/drawing/2014/main" val="1382669569"/>
                    </a:ext>
                  </a:extLst>
                </a:gridCol>
                <a:gridCol w="4145666">
                  <a:extLst>
                    <a:ext uri="{9D8B030D-6E8A-4147-A177-3AD203B41FA5}">
                      <a16:colId xmlns:a16="http://schemas.microsoft.com/office/drawing/2014/main" val="2771240255"/>
                    </a:ext>
                  </a:extLst>
                </a:gridCol>
                <a:gridCol w="1932593">
                  <a:extLst>
                    <a:ext uri="{9D8B030D-6E8A-4147-A177-3AD203B41FA5}">
                      <a16:colId xmlns:a16="http://schemas.microsoft.com/office/drawing/2014/main" val="3559474324"/>
                    </a:ext>
                  </a:extLst>
                </a:gridCol>
              </a:tblGrid>
              <a:tr h="611211">
                <a:tc>
                  <a:txBody>
                    <a:bodyPr/>
                    <a:lstStyle/>
                    <a:p>
                      <a:pPr algn="ctr"/>
                      <a:r>
                        <a:rPr lang="zh-CN" sz="2000" kern="0">
                          <a:effectLst/>
                          <a:latin typeface="+mn-ea"/>
                          <a:ea typeface="+mn-ea"/>
                        </a:rPr>
                        <a:t>时间</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dirty="0">
                          <a:effectLst/>
                          <a:latin typeface="+mn-ea"/>
                          <a:ea typeface="+mn-ea"/>
                        </a:rPr>
                        <a:t>研究内容</a:t>
                      </a:r>
                      <a:endParaRPr lang="zh-CN" sz="2000" kern="100" dirty="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预期效果</a:t>
                      </a:r>
                      <a:endParaRPr lang="zh-CN" sz="20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290273228"/>
                  </a:ext>
                </a:extLst>
              </a:tr>
              <a:tr h="991445">
                <a:tc>
                  <a:txBody>
                    <a:bodyPr/>
                    <a:lstStyle/>
                    <a:p>
                      <a:pPr algn="ctr"/>
                      <a:r>
                        <a:rPr lang="en-US" sz="2000" kern="0">
                          <a:effectLst/>
                          <a:latin typeface="+mn-ea"/>
                          <a:ea typeface="+mn-ea"/>
                        </a:rPr>
                        <a:t>2022.10-2022.12</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阅读大量相关文献与资料</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完成开题报告与文献综述，形成系统的研究方案</a:t>
                      </a:r>
                      <a:endParaRPr lang="zh-CN" sz="20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782937065"/>
                  </a:ext>
                </a:extLst>
              </a:tr>
              <a:tr h="660964">
                <a:tc>
                  <a:txBody>
                    <a:bodyPr/>
                    <a:lstStyle/>
                    <a:p>
                      <a:pPr algn="ctr"/>
                      <a:r>
                        <a:rPr lang="en-US" sz="2000" kern="0">
                          <a:effectLst/>
                          <a:latin typeface="+mn-ea"/>
                          <a:ea typeface="+mn-ea"/>
                        </a:rPr>
                        <a:t>2022.01-2022.04</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对光谱重建和自注意力机制研究</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理解并能解析其数学原理</a:t>
                      </a:r>
                      <a:endParaRPr lang="zh-CN" sz="20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52552802"/>
                  </a:ext>
                </a:extLst>
              </a:tr>
              <a:tr h="991445">
                <a:tc>
                  <a:txBody>
                    <a:bodyPr/>
                    <a:lstStyle/>
                    <a:p>
                      <a:pPr algn="ctr"/>
                      <a:r>
                        <a:rPr lang="en-US" sz="2000" kern="0">
                          <a:effectLst/>
                          <a:latin typeface="+mn-ea"/>
                          <a:ea typeface="+mn-ea"/>
                        </a:rPr>
                        <a:t>2022.05-2022.08</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对获取的强度与光谱数据集，进行融合算法的研究</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利用现有网络验证融合算法的有效性</a:t>
                      </a:r>
                      <a:endParaRPr lang="zh-CN" sz="20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196250"/>
                  </a:ext>
                </a:extLst>
              </a:tr>
              <a:tr h="660964">
                <a:tc>
                  <a:txBody>
                    <a:bodyPr/>
                    <a:lstStyle/>
                    <a:p>
                      <a:pPr algn="ctr"/>
                      <a:r>
                        <a:rPr lang="en-US" sz="2000" kern="0">
                          <a:effectLst/>
                          <a:latin typeface="+mn-ea"/>
                          <a:ea typeface="+mn-ea"/>
                        </a:rPr>
                        <a:t>2022.09-2022.01</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利用光谱重建与商用光谱仪结果对比并改进算法</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能够拟合实际光谱</a:t>
                      </a:r>
                      <a:endParaRPr lang="zh-CN" sz="20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698911669"/>
                  </a:ext>
                </a:extLst>
              </a:tr>
              <a:tr h="660964">
                <a:tc>
                  <a:txBody>
                    <a:bodyPr/>
                    <a:lstStyle/>
                    <a:p>
                      <a:pPr algn="ctr"/>
                      <a:r>
                        <a:rPr lang="en-US" sz="2000" kern="0">
                          <a:effectLst/>
                          <a:latin typeface="+mn-ea"/>
                          <a:ea typeface="+mn-ea"/>
                        </a:rPr>
                        <a:t>2023.02-2023.06</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a:effectLst/>
                          <a:latin typeface="+mn-ea"/>
                          <a:ea typeface="+mn-ea"/>
                        </a:rPr>
                        <a:t>完成毕业论文的撰写</a:t>
                      </a:r>
                      <a:endParaRPr lang="zh-CN" sz="2000" kern="100">
                        <a:effectLst/>
                        <a:latin typeface="+mn-ea"/>
                        <a:ea typeface="+mn-ea"/>
                        <a:cs typeface="Times New Roman" panose="02020603050405020304" pitchFamily="18" charset="0"/>
                      </a:endParaRPr>
                    </a:p>
                  </a:txBody>
                  <a:tcPr marL="68580" marR="68580" marT="0" marB="0" anchor="ctr"/>
                </a:tc>
                <a:tc>
                  <a:txBody>
                    <a:bodyPr/>
                    <a:lstStyle/>
                    <a:p>
                      <a:pPr algn="ctr"/>
                      <a:r>
                        <a:rPr lang="zh-CN" sz="2000" kern="0" dirty="0">
                          <a:effectLst/>
                          <a:latin typeface="+mn-ea"/>
                          <a:ea typeface="+mn-ea"/>
                        </a:rPr>
                        <a:t>完成毕业论文</a:t>
                      </a:r>
                      <a:endParaRPr lang="zh-CN" sz="20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574613576"/>
                  </a:ext>
                </a:extLst>
              </a:tr>
            </a:tbl>
          </a:graphicData>
        </a:graphic>
      </p:graphicFrame>
      <p:sp>
        <p:nvSpPr>
          <p:cNvPr id="7" name="Rectangle 5">
            <a:extLst>
              <a:ext uri="{FF2B5EF4-FFF2-40B4-BE49-F238E27FC236}">
                <a16:creationId xmlns:a16="http://schemas.microsoft.com/office/drawing/2014/main" id="{E7979B85-FA19-6E1C-7AB3-C7E0BA90375C}"/>
              </a:ext>
            </a:extLst>
          </p:cNvPr>
          <p:cNvSpPr>
            <a:spLocks noChangeArrowheads="1"/>
          </p:cNvSpPr>
          <p:nvPr/>
        </p:nvSpPr>
        <p:spPr bwMode="auto">
          <a:xfrm>
            <a:off x="488433" y="593051"/>
            <a:ext cx="4030940" cy="612645"/>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800" b="1" dirty="0">
                <a:solidFill>
                  <a:schemeClr val="bg1"/>
                </a:solidFill>
                <a:latin typeface="微软雅黑" panose="020B0503020204020204" pitchFamily="34" charset="-122"/>
                <a:ea typeface="微软雅黑" panose="020B0503020204020204" pitchFamily="34" charset="-122"/>
              </a:rPr>
              <a:t>5.3</a:t>
            </a:r>
            <a:r>
              <a:rPr lang="zh-CN" altLang="en-US" sz="2800" b="1" dirty="0">
                <a:solidFill>
                  <a:schemeClr val="bg1"/>
                </a:solidFill>
                <a:latin typeface="微软雅黑" panose="020B0503020204020204" pitchFamily="34" charset="-122"/>
                <a:ea typeface="微软雅黑" panose="020B0503020204020204" pitchFamily="34" charset="-122"/>
              </a:rPr>
              <a:t>研究进度与时间安排</a:t>
            </a:r>
            <a:endParaRPr lang="zh-CN" altLang="en-GB" sz="28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5821C75-67E0-F41B-F511-B796DE67C9E9}"/>
              </a:ext>
            </a:extLst>
          </p:cNvPr>
          <p:cNvSpPr txBox="1"/>
          <p:nvPr/>
        </p:nvSpPr>
        <p:spPr>
          <a:xfrm>
            <a:off x="0" y="30453"/>
            <a:ext cx="3637865"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五、研究基础和进度安排</a:t>
            </a:r>
          </a:p>
        </p:txBody>
      </p:sp>
      <p:sp>
        <p:nvSpPr>
          <p:cNvPr id="11" name="文本框 10">
            <a:extLst>
              <a:ext uri="{FF2B5EF4-FFF2-40B4-BE49-F238E27FC236}">
                <a16:creationId xmlns:a16="http://schemas.microsoft.com/office/drawing/2014/main" id="{626AC9B9-3B19-AE47-78CF-12AD4A9010DB}"/>
              </a:ext>
            </a:extLst>
          </p:cNvPr>
          <p:cNvSpPr txBox="1"/>
          <p:nvPr/>
        </p:nvSpPr>
        <p:spPr>
          <a:xfrm>
            <a:off x="8723604" y="6521644"/>
            <a:ext cx="434175" cy="369332"/>
          </a:xfrm>
          <a:prstGeom prst="rect">
            <a:avLst/>
          </a:prstGeom>
          <a:noFill/>
        </p:spPr>
        <p:txBody>
          <a:bodyPr wrap="square" rtlCol="0">
            <a:spAutoFit/>
          </a:bodyPr>
          <a:lstStyle/>
          <a:p>
            <a:r>
              <a:rPr lang="en-US" altLang="zh-CN" dirty="0"/>
              <a:t>23</a:t>
            </a:r>
            <a:endParaRPr lang="zh-CN" altLang="en-US" dirty="0"/>
          </a:p>
        </p:txBody>
      </p:sp>
    </p:spTree>
    <p:extLst>
      <p:ext uri="{BB962C8B-B14F-4D97-AF65-F5344CB8AC3E}">
        <p14:creationId xmlns:p14="http://schemas.microsoft.com/office/powerpoint/2010/main" val="842569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38CB894-235E-3485-5123-A023F2A73011}"/>
              </a:ext>
            </a:extLst>
          </p:cNvPr>
          <p:cNvSpPr/>
          <p:nvPr/>
        </p:nvSpPr>
        <p:spPr>
          <a:xfrm>
            <a:off x="0" y="0"/>
            <a:ext cx="9144000" cy="6858000"/>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6D17610D-5BE1-5B3A-BF8A-AEE3AA4DC028}"/>
              </a:ext>
            </a:extLst>
          </p:cNvPr>
          <p:cNvSpPr txBox="1"/>
          <p:nvPr/>
        </p:nvSpPr>
        <p:spPr>
          <a:xfrm>
            <a:off x="1357234" y="1517875"/>
            <a:ext cx="6429529" cy="2004010"/>
          </a:xfrm>
          <a:prstGeom prst="rect">
            <a:avLst/>
          </a:prstGeom>
          <a:noFill/>
        </p:spPr>
        <p:txBody>
          <a:bodyPr wrap="square" rtlCol="0">
            <a:spAutoFit/>
          </a:bodyPr>
          <a:lstStyle/>
          <a:p>
            <a:pPr algn="ctr" eaLnBrk="1" hangingPunct="1">
              <a:lnSpc>
                <a:spcPct val="150000"/>
              </a:lnSpc>
            </a:pPr>
            <a:r>
              <a:rPr lang="zh-CN" altLang="en-US" sz="4400" b="1" dirty="0">
                <a:solidFill>
                  <a:schemeClr val="bg1"/>
                </a:solidFill>
                <a:latin typeface="华康俪金黑W8" panose="020B0809000000000000" pitchFamily="49" charset="-122"/>
                <a:ea typeface="华康俪金黑W8" panose="020B0809000000000000" pitchFamily="49" charset="-122"/>
              </a:rPr>
              <a:t>恳请各位老师批评指正！</a:t>
            </a:r>
            <a:endParaRPr lang="en-US" altLang="zh-CN" sz="4400" b="1" dirty="0">
              <a:solidFill>
                <a:schemeClr val="bg1"/>
              </a:solidFill>
              <a:latin typeface="华康俪金黑W8" panose="020B0809000000000000" pitchFamily="49" charset="-122"/>
              <a:ea typeface="华康俪金黑W8" panose="020B0809000000000000" pitchFamily="49" charset="-122"/>
            </a:endParaRPr>
          </a:p>
          <a:p>
            <a:pPr algn="ctr" eaLnBrk="1" hangingPunct="1">
              <a:lnSpc>
                <a:spcPct val="150000"/>
              </a:lnSpc>
            </a:pPr>
            <a:r>
              <a:rPr lang="zh-CN" altLang="en-US" sz="4400" b="1" dirty="0">
                <a:solidFill>
                  <a:schemeClr val="bg1"/>
                </a:solidFill>
                <a:latin typeface="华康俪金黑W8" panose="020B0809000000000000" pitchFamily="49" charset="-122"/>
                <a:ea typeface="华康俪金黑W8" panose="020B0809000000000000" pitchFamily="49" charset="-122"/>
              </a:rPr>
              <a:t>  谢 谢！</a:t>
            </a:r>
            <a:endParaRPr lang="en-US" altLang="zh-CN" sz="4400" b="1" dirty="0">
              <a:solidFill>
                <a:schemeClr val="bg1"/>
              </a:solidFill>
              <a:latin typeface="华康俪金黑W8" panose="020B0809000000000000" pitchFamily="49" charset="-122"/>
              <a:ea typeface="华康俪金黑W8" panose="020B0809000000000000" pitchFamily="49" charset="-122"/>
            </a:endParaRPr>
          </a:p>
        </p:txBody>
      </p:sp>
      <p:pic>
        <p:nvPicPr>
          <p:cNvPr id="5" name="图片 4">
            <a:extLst>
              <a:ext uri="{FF2B5EF4-FFF2-40B4-BE49-F238E27FC236}">
                <a16:creationId xmlns:a16="http://schemas.microsoft.com/office/drawing/2014/main" id="{D062950F-107B-8CC0-46E3-35B896F0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165" y="23966"/>
            <a:ext cx="2138285" cy="513861"/>
          </a:xfrm>
          <a:prstGeom prst="rect">
            <a:avLst/>
          </a:prstGeom>
        </p:spPr>
      </p:pic>
      <p:sp>
        <p:nvSpPr>
          <p:cNvPr id="6" name="矩形 5">
            <a:extLst>
              <a:ext uri="{FF2B5EF4-FFF2-40B4-BE49-F238E27FC236}">
                <a16:creationId xmlns:a16="http://schemas.microsoft.com/office/drawing/2014/main" id="{05FCE3E1-36AD-ED38-7D1E-6B021FF2B548}"/>
              </a:ext>
            </a:extLst>
          </p:cNvPr>
          <p:cNvSpPr/>
          <p:nvPr/>
        </p:nvSpPr>
        <p:spPr>
          <a:xfrm>
            <a:off x="7345145" y="23966"/>
            <a:ext cx="1467532"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笃行  创新</a:t>
            </a:r>
          </a:p>
        </p:txBody>
      </p:sp>
      <p:pic>
        <p:nvPicPr>
          <p:cNvPr id="7" name="图片 6">
            <a:extLst>
              <a:ext uri="{FF2B5EF4-FFF2-40B4-BE49-F238E27FC236}">
                <a16:creationId xmlns:a16="http://schemas.microsoft.com/office/drawing/2014/main" id="{CEB6A750-D333-F5F9-34A3-D71DA516CCDF}"/>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3340693" y="4501933"/>
            <a:ext cx="2462613" cy="1594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CF1C793A-3148-85A6-379E-B831BD1F9B4F}"/>
              </a:ext>
            </a:extLst>
          </p:cNvPr>
          <p:cNvPicPr>
            <a:picLocks noChangeAspect="1"/>
          </p:cNvPicPr>
          <p:nvPr/>
        </p:nvPicPr>
        <p:blipFill>
          <a:blip r:embed="rId5"/>
          <a:stretch>
            <a:fillRect/>
          </a:stretch>
        </p:blipFill>
        <p:spPr>
          <a:xfrm>
            <a:off x="6232950" y="4511962"/>
            <a:ext cx="2462400" cy="1584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855956C8-B3D2-6A9D-E7CF-4FC4C8075BE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498649" y="4501934"/>
            <a:ext cx="2462400" cy="15942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0348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矩形 180">
            <a:extLst>
              <a:ext uri="{FF2B5EF4-FFF2-40B4-BE49-F238E27FC236}">
                <a16:creationId xmlns:a16="http://schemas.microsoft.com/office/drawing/2014/main" id="{E9A63EDD-71B1-EE51-0A5A-6723CB747AEC}"/>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2" name="图片 181">
            <a:extLst>
              <a:ext uri="{FF2B5EF4-FFF2-40B4-BE49-F238E27FC236}">
                <a16:creationId xmlns:a16="http://schemas.microsoft.com/office/drawing/2014/main" id="{D3E781C2-7D1B-B2BF-B7E1-100F9C190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183" name="矩形 182">
            <a:extLst>
              <a:ext uri="{FF2B5EF4-FFF2-40B4-BE49-F238E27FC236}">
                <a16:creationId xmlns:a16="http://schemas.microsoft.com/office/drawing/2014/main" id="{3B4AE927-FC7A-F15D-026D-A16EEA9C40BD}"/>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5" name="文本框 4">
            <a:extLst>
              <a:ext uri="{FF2B5EF4-FFF2-40B4-BE49-F238E27FC236}">
                <a16:creationId xmlns:a16="http://schemas.microsoft.com/office/drawing/2014/main" id="{0B53BE7C-3676-D9BC-0D02-F2DFEEC2E4B9}"/>
              </a:ext>
            </a:extLst>
          </p:cNvPr>
          <p:cNvSpPr txBox="1"/>
          <p:nvPr/>
        </p:nvSpPr>
        <p:spPr>
          <a:xfrm>
            <a:off x="905172" y="2231348"/>
            <a:ext cx="1512105" cy="461665"/>
          </a:xfrm>
          <a:prstGeom prst="rect">
            <a:avLst/>
          </a:prstGeom>
          <a:noFill/>
        </p:spPr>
        <p:txBody>
          <a:bodyPr wrap="square">
            <a:spAutoFit/>
          </a:bodyPr>
          <a:lstStyle/>
          <a:p>
            <a:pPr algn="ctr"/>
            <a:r>
              <a:rPr lang="zh-CN" altLang="en-US" sz="2400" b="1" dirty="0"/>
              <a:t>生物医药</a:t>
            </a:r>
            <a:endParaRPr lang="en-US" altLang="zh-CN" sz="2400" dirty="0"/>
          </a:p>
        </p:txBody>
      </p:sp>
      <p:grpSp>
        <p:nvGrpSpPr>
          <p:cNvPr id="6" name="组合 5">
            <a:extLst>
              <a:ext uri="{FF2B5EF4-FFF2-40B4-BE49-F238E27FC236}">
                <a16:creationId xmlns:a16="http://schemas.microsoft.com/office/drawing/2014/main" id="{7F9AA50B-0AE7-ECD6-CB25-FF0B85FFF53B}"/>
              </a:ext>
            </a:extLst>
          </p:cNvPr>
          <p:cNvGrpSpPr/>
          <p:nvPr/>
        </p:nvGrpSpPr>
        <p:grpSpPr>
          <a:xfrm>
            <a:off x="3407993" y="621306"/>
            <a:ext cx="2453254" cy="1604159"/>
            <a:chOff x="3363428" y="1069083"/>
            <a:chExt cx="2453254" cy="1604159"/>
          </a:xfrm>
        </p:grpSpPr>
        <p:pic>
          <p:nvPicPr>
            <p:cNvPr id="8" name="图片 7">
              <a:extLst>
                <a:ext uri="{FF2B5EF4-FFF2-40B4-BE49-F238E27FC236}">
                  <a16:creationId xmlns:a16="http://schemas.microsoft.com/office/drawing/2014/main" id="{87EBF553-936E-642C-15DE-352C95CEB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428" y="1069083"/>
              <a:ext cx="2453254" cy="1604159"/>
            </a:xfrm>
            <a:prstGeom prst="rect">
              <a:avLst/>
            </a:prstGeom>
          </p:spPr>
        </p:pic>
        <p:pic>
          <p:nvPicPr>
            <p:cNvPr id="10" name="图片 9">
              <a:extLst>
                <a:ext uri="{FF2B5EF4-FFF2-40B4-BE49-F238E27FC236}">
                  <a16:creationId xmlns:a16="http://schemas.microsoft.com/office/drawing/2014/main" id="{C925F477-536A-A960-31F6-D561F28CB3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3428" y="1746501"/>
              <a:ext cx="1434437" cy="920500"/>
            </a:xfrm>
            <a:prstGeom prst="rect">
              <a:avLst/>
            </a:prstGeom>
          </p:spPr>
        </p:pic>
      </p:grpSp>
      <p:sp>
        <p:nvSpPr>
          <p:cNvPr id="12" name="文本框 11">
            <a:extLst>
              <a:ext uri="{FF2B5EF4-FFF2-40B4-BE49-F238E27FC236}">
                <a16:creationId xmlns:a16="http://schemas.microsoft.com/office/drawing/2014/main" id="{39A4A77B-0BDB-8BA5-2650-AEC246BD59E2}"/>
              </a:ext>
            </a:extLst>
          </p:cNvPr>
          <p:cNvSpPr txBox="1"/>
          <p:nvPr/>
        </p:nvSpPr>
        <p:spPr>
          <a:xfrm>
            <a:off x="3407993" y="2214463"/>
            <a:ext cx="2490306" cy="461665"/>
          </a:xfrm>
          <a:prstGeom prst="rect">
            <a:avLst/>
          </a:prstGeom>
          <a:noFill/>
        </p:spPr>
        <p:txBody>
          <a:bodyPr wrap="square">
            <a:spAutoFit/>
          </a:bodyPr>
          <a:lstStyle>
            <a:defPPr>
              <a:defRPr lang="zh-CN"/>
            </a:defPPr>
            <a:lvl1pPr algn="ctr">
              <a:defRPr sz="2400" b="1"/>
            </a:lvl1pPr>
          </a:lstStyle>
          <a:p>
            <a:r>
              <a:rPr lang="zh-CN" altLang="en-US" dirty="0"/>
              <a:t>农业</a:t>
            </a:r>
            <a:r>
              <a:rPr lang="en-US" altLang="zh-CN" dirty="0"/>
              <a:t>/</a:t>
            </a:r>
            <a:r>
              <a:rPr lang="zh-CN" altLang="en-US" dirty="0"/>
              <a:t>食品安全</a:t>
            </a:r>
            <a:endParaRPr lang="en-US" altLang="zh-CN" dirty="0"/>
          </a:p>
        </p:txBody>
      </p:sp>
      <p:sp>
        <p:nvSpPr>
          <p:cNvPr id="14" name="文本框 13">
            <a:extLst>
              <a:ext uri="{FF2B5EF4-FFF2-40B4-BE49-F238E27FC236}">
                <a16:creationId xmlns:a16="http://schemas.microsoft.com/office/drawing/2014/main" id="{23953BAD-741D-50F9-D3FA-3BB26F3B1955}"/>
              </a:ext>
            </a:extLst>
          </p:cNvPr>
          <p:cNvSpPr txBox="1"/>
          <p:nvPr/>
        </p:nvSpPr>
        <p:spPr>
          <a:xfrm>
            <a:off x="6614791" y="2231348"/>
            <a:ext cx="1728120" cy="369332"/>
          </a:xfrm>
          <a:prstGeom prst="rect">
            <a:avLst/>
          </a:prstGeom>
          <a:noFill/>
        </p:spPr>
        <p:txBody>
          <a:bodyPr wrap="square">
            <a:spAutoFit/>
          </a:bodyPr>
          <a:lstStyle>
            <a:defPPr>
              <a:defRPr lang="zh-CN"/>
            </a:defPPr>
            <a:lvl1pPr algn="ctr">
              <a:defRPr sz="2400" b="1"/>
            </a:lvl1pPr>
          </a:lstStyle>
          <a:p>
            <a:r>
              <a:rPr lang="zh-CN" altLang="en-US" dirty="0"/>
              <a:t>生物探测</a:t>
            </a:r>
            <a:endParaRPr lang="en-US" altLang="zh-CN" dirty="0"/>
          </a:p>
        </p:txBody>
      </p:sp>
      <p:grpSp>
        <p:nvGrpSpPr>
          <p:cNvPr id="16" name="组合 15">
            <a:extLst>
              <a:ext uri="{FF2B5EF4-FFF2-40B4-BE49-F238E27FC236}">
                <a16:creationId xmlns:a16="http://schemas.microsoft.com/office/drawing/2014/main" id="{25E339B4-0D10-90C3-263E-D7F2184C0103}"/>
              </a:ext>
            </a:extLst>
          </p:cNvPr>
          <p:cNvGrpSpPr/>
          <p:nvPr/>
        </p:nvGrpSpPr>
        <p:grpSpPr>
          <a:xfrm>
            <a:off x="6226027" y="4793896"/>
            <a:ext cx="2453253" cy="1600147"/>
            <a:chOff x="8998357" y="1059984"/>
            <a:chExt cx="2453253" cy="1600147"/>
          </a:xfrm>
        </p:grpSpPr>
        <p:pic>
          <p:nvPicPr>
            <p:cNvPr id="17" name="图片 16">
              <a:extLst>
                <a:ext uri="{FF2B5EF4-FFF2-40B4-BE49-F238E27FC236}">
                  <a16:creationId xmlns:a16="http://schemas.microsoft.com/office/drawing/2014/main" id="{F6F5FB8E-FE41-3C57-764C-7CF63C943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8357" y="1059984"/>
              <a:ext cx="2453253" cy="1600147"/>
            </a:xfrm>
            <a:prstGeom prst="rect">
              <a:avLst/>
            </a:prstGeom>
          </p:spPr>
        </p:pic>
        <p:pic>
          <p:nvPicPr>
            <p:cNvPr id="18" name="图片 17">
              <a:extLst>
                <a:ext uri="{FF2B5EF4-FFF2-40B4-BE49-F238E27FC236}">
                  <a16:creationId xmlns:a16="http://schemas.microsoft.com/office/drawing/2014/main" id="{CFDE62BE-4851-4EFE-ACDD-09A4953E9FD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1775" r="28538"/>
            <a:stretch/>
          </p:blipFill>
          <p:spPr>
            <a:xfrm>
              <a:off x="8998357" y="1736801"/>
              <a:ext cx="925144" cy="923330"/>
            </a:xfrm>
            <a:prstGeom prst="rect">
              <a:avLst/>
            </a:prstGeom>
          </p:spPr>
        </p:pic>
      </p:grpSp>
      <p:sp>
        <p:nvSpPr>
          <p:cNvPr id="19" name="文本框 18">
            <a:extLst>
              <a:ext uri="{FF2B5EF4-FFF2-40B4-BE49-F238E27FC236}">
                <a16:creationId xmlns:a16="http://schemas.microsoft.com/office/drawing/2014/main" id="{6FEE49CB-A781-4C2B-444F-6F5C6A174729}"/>
              </a:ext>
            </a:extLst>
          </p:cNvPr>
          <p:cNvSpPr txBox="1"/>
          <p:nvPr/>
        </p:nvSpPr>
        <p:spPr>
          <a:xfrm>
            <a:off x="6614791" y="6364921"/>
            <a:ext cx="1728120" cy="369332"/>
          </a:xfrm>
          <a:prstGeom prst="rect">
            <a:avLst/>
          </a:prstGeom>
          <a:noFill/>
        </p:spPr>
        <p:txBody>
          <a:bodyPr wrap="square">
            <a:spAutoFit/>
          </a:bodyPr>
          <a:lstStyle>
            <a:defPPr>
              <a:defRPr lang="zh-CN"/>
            </a:defPPr>
            <a:lvl1pPr algn="ctr">
              <a:defRPr sz="2400" b="1"/>
            </a:lvl1pPr>
          </a:lstStyle>
          <a:p>
            <a:r>
              <a:rPr lang="zh-CN" altLang="en-US" dirty="0"/>
              <a:t>工业</a:t>
            </a:r>
            <a:r>
              <a:rPr lang="en-US" altLang="zh-CN" dirty="0"/>
              <a:t>/</a:t>
            </a:r>
            <a:r>
              <a:rPr lang="zh-CN" altLang="en-US" dirty="0"/>
              <a:t>检测</a:t>
            </a:r>
            <a:endParaRPr lang="en-US" altLang="zh-CN" dirty="0"/>
          </a:p>
        </p:txBody>
      </p:sp>
      <p:sp>
        <p:nvSpPr>
          <p:cNvPr id="20" name="文本框 19">
            <a:extLst>
              <a:ext uri="{FF2B5EF4-FFF2-40B4-BE49-F238E27FC236}">
                <a16:creationId xmlns:a16="http://schemas.microsoft.com/office/drawing/2014/main" id="{941D3C32-FDCF-0876-7944-800DAD9CEEAD}"/>
              </a:ext>
            </a:extLst>
          </p:cNvPr>
          <p:cNvSpPr txBox="1"/>
          <p:nvPr/>
        </p:nvSpPr>
        <p:spPr>
          <a:xfrm>
            <a:off x="905172" y="6364921"/>
            <a:ext cx="1436281" cy="369332"/>
          </a:xfrm>
          <a:prstGeom prst="rect">
            <a:avLst/>
          </a:prstGeom>
          <a:noFill/>
        </p:spPr>
        <p:txBody>
          <a:bodyPr wrap="square">
            <a:spAutoFit/>
          </a:bodyPr>
          <a:lstStyle>
            <a:defPPr>
              <a:defRPr lang="zh-CN"/>
            </a:defPPr>
            <a:lvl1pPr algn="ctr">
              <a:defRPr sz="2400" b="1"/>
            </a:lvl1pPr>
          </a:lstStyle>
          <a:p>
            <a:r>
              <a:rPr lang="zh-CN" altLang="en-US" dirty="0"/>
              <a:t>医疗保健</a:t>
            </a:r>
          </a:p>
        </p:txBody>
      </p:sp>
      <p:sp>
        <p:nvSpPr>
          <p:cNvPr id="22" name="文本框 21">
            <a:extLst>
              <a:ext uri="{FF2B5EF4-FFF2-40B4-BE49-F238E27FC236}">
                <a16:creationId xmlns:a16="http://schemas.microsoft.com/office/drawing/2014/main" id="{FDE3C5AB-91B6-7F2A-7E8E-2A8620AFB533}"/>
              </a:ext>
            </a:extLst>
          </p:cNvPr>
          <p:cNvSpPr txBox="1"/>
          <p:nvPr/>
        </p:nvSpPr>
        <p:spPr>
          <a:xfrm>
            <a:off x="3463737" y="6364921"/>
            <a:ext cx="1728120" cy="369332"/>
          </a:xfrm>
          <a:prstGeom prst="rect">
            <a:avLst/>
          </a:prstGeom>
          <a:noFill/>
        </p:spPr>
        <p:txBody>
          <a:bodyPr wrap="square">
            <a:spAutoFit/>
          </a:bodyPr>
          <a:lstStyle>
            <a:defPPr>
              <a:defRPr lang="zh-CN"/>
            </a:defPPr>
            <a:lvl1pPr algn="ctr">
              <a:defRPr sz="2400" b="1"/>
            </a:lvl1pPr>
          </a:lstStyle>
          <a:p>
            <a:r>
              <a:rPr lang="zh-CN" altLang="en-US" dirty="0"/>
              <a:t>环境监测</a:t>
            </a:r>
          </a:p>
        </p:txBody>
      </p:sp>
      <p:cxnSp>
        <p:nvCxnSpPr>
          <p:cNvPr id="23" name="直接连接符 22">
            <a:extLst>
              <a:ext uri="{FF2B5EF4-FFF2-40B4-BE49-F238E27FC236}">
                <a16:creationId xmlns:a16="http://schemas.microsoft.com/office/drawing/2014/main" id="{20BCEE21-2DAB-007C-7254-53FFB4944E3F}"/>
              </a:ext>
            </a:extLst>
          </p:cNvPr>
          <p:cNvCxnSpPr>
            <a:cxnSpLocks/>
          </p:cNvCxnSpPr>
          <p:nvPr/>
        </p:nvCxnSpPr>
        <p:spPr>
          <a:xfrm>
            <a:off x="4387965" y="4957480"/>
            <a:ext cx="0" cy="37500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9079C65-4C40-3D39-55F2-702120202905}"/>
              </a:ext>
            </a:extLst>
          </p:cNvPr>
          <p:cNvSpPr txBox="1"/>
          <p:nvPr/>
        </p:nvSpPr>
        <p:spPr>
          <a:xfrm>
            <a:off x="7140367" y="4297725"/>
            <a:ext cx="895996" cy="369332"/>
          </a:xfrm>
          <a:prstGeom prst="rect">
            <a:avLst/>
          </a:prstGeom>
          <a:noFill/>
        </p:spPr>
        <p:txBody>
          <a:bodyPr wrap="square">
            <a:spAutoFit/>
          </a:bodyPr>
          <a:lstStyle>
            <a:defPPr>
              <a:defRPr lang="zh-CN"/>
            </a:defPPr>
            <a:lvl1pPr algn="ctr">
              <a:defRPr sz="2400" b="1"/>
            </a:lvl1pPr>
          </a:lstStyle>
          <a:p>
            <a:r>
              <a:rPr lang="zh-CN" altLang="en-US" dirty="0"/>
              <a:t>防伪</a:t>
            </a:r>
          </a:p>
        </p:txBody>
      </p:sp>
      <p:pic>
        <p:nvPicPr>
          <p:cNvPr id="28" name="图片 27">
            <a:extLst>
              <a:ext uri="{FF2B5EF4-FFF2-40B4-BE49-F238E27FC236}">
                <a16:creationId xmlns:a16="http://schemas.microsoft.com/office/drawing/2014/main" id="{67E9E76A-9F12-573F-EA39-C714E772C526}"/>
              </a:ext>
            </a:extLst>
          </p:cNvPr>
          <p:cNvPicPr>
            <a:picLocks noChangeAspect="1"/>
          </p:cNvPicPr>
          <p:nvPr/>
        </p:nvPicPr>
        <p:blipFill rotWithShape="1">
          <a:blip r:embed="rId8">
            <a:extLst>
              <a:ext uri="{28A0092B-C50C-407E-A947-70E740481C1C}">
                <a14:useLocalDpi xmlns:a14="http://schemas.microsoft.com/office/drawing/2010/main" val="0"/>
              </a:ext>
            </a:extLst>
          </a:blip>
          <a:srcRect t="11428" b="17024"/>
          <a:stretch/>
        </p:blipFill>
        <p:spPr>
          <a:xfrm>
            <a:off x="6226028" y="2700780"/>
            <a:ext cx="2453252" cy="1617801"/>
          </a:xfrm>
          <a:prstGeom prst="rect">
            <a:avLst/>
          </a:prstGeom>
        </p:spPr>
      </p:pic>
      <p:pic>
        <p:nvPicPr>
          <p:cNvPr id="29" name="图片 28">
            <a:extLst>
              <a:ext uri="{FF2B5EF4-FFF2-40B4-BE49-F238E27FC236}">
                <a16:creationId xmlns:a16="http://schemas.microsoft.com/office/drawing/2014/main" id="{4CE6AD01-9C2B-BFD8-5CAC-0B9763E0A296}"/>
              </a:ext>
            </a:extLst>
          </p:cNvPr>
          <p:cNvPicPr>
            <a:picLocks noChangeAspect="1"/>
          </p:cNvPicPr>
          <p:nvPr/>
        </p:nvPicPr>
        <p:blipFill rotWithShape="1">
          <a:blip r:embed="rId9">
            <a:extLst>
              <a:ext uri="{28A0092B-C50C-407E-A947-70E740481C1C}">
                <a14:useLocalDpi xmlns:a14="http://schemas.microsoft.com/office/drawing/2010/main" val="0"/>
              </a:ext>
            </a:extLst>
          </a:blip>
          <a:srcRect l="14256"/>
          <a:stretch/>
        </p:blipFill>
        <p:spPr>
          <a:xfrm>
            <a:off x="3309107" y="4783848"/>
            <a:ext cx="2453255" cy="1605600"/>
          </a:xfrm>
          <a:prstGeom prst="rect">
            <a:avLst/>
          </a:prstGeom>
        </p:spPr>
      </p:pic>
      <p:grpSp>
        <p:nvGrpSpPr>
          <p:cNvPr id="30" name="组合 29">
            <a:extLst>
              <a:ext uri="{FF2B5EF4-FFF2-40B4-BE49-F238E27FC236}">
                <a16:creationId xmlns:a16="http://schemas.microsoft.com/office/drawing/2014/main" id="{C6F3FB86-0352-ECFC-2B53-F1FBF35BFA01}"/>
              </a:ext>
            </a:extLst>
          </p:cNvPr>
          <p:cNvGrpSpPr/>
          <p:nvPr/>
        </p:nvGrpSpPr>
        <p:grpSpPr>
          <a:xfrm>
            <a:off x="409595" y="621306"/>
            <a:ext cx="8269685" cy="5790857"/>
            <a:chOff x="365030" y="706825"/>
            <a:chExt cx="8269685" cy="5790857"/>
          </a:xfrm>
        </p:grpSpPr>
        <p:cxnSp>
          <p:nvCxnSpPr>
            <p:cNvPr id="31" name="直接连接符 30">
              <a:extLst>
                <a:ext uri="{FF2B5EF4-FFF2-40B4-BE49-F238E27FC236}">
                  <a16:creationId xmlns:a16="http://schemas.microsoft.com/office/drawing/2014/main" id="{2C733E64-F0B9-7379-A2F7-299553D500BF}"/>
                </a:ext>
              </a:extLst>
            </p:cNvPr>
            <p:cNvCxnSpPr>
              <a:cxnSpLocks/>
              <a:stCxn id="45" idx="7"/>
            </p:cNvCxnSpPr>
            <p:nvPr/>
          </p:nvCxnSpPr>
          <p:spPr>
            <a:xfrm flipV="1">
              <a:off x="5317310" y="2269575"/>
              <a:ext cx="1095776" cy="7278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7111621B-ABA9-4F9D-92D3-087780751B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81460" y="706825"/>
              <a:ext cx="2453255" cy="1604160"/>
            </a:xfrm>
            <a:prstGeom prst="rect">
              <a:avLst/>
            </a:prstGeom>
          </p:spPr>
        </p:pic>
        <p:grpSp>
          <p:nvGrpSpPr>
            <p:cNvPr id="33" name="组合 32">
              <a:extLst>
                <a:ext uri="{FF2B5EF4-FFF2-40B4-BE49-F238E27FC236}">
                  <a16:creationId xmlns:a16="http://schemas.microsoft.com/office/drawing/2014/main" id="{9FA2996C-ACA9-4F38-2B79-F3A2FCE33159}"/>
                </a:ext>
              </a:extLst>
            </p:cNvPr>
            <p:cNvGrpSpPr/>
            <p:nvPr/>
          </p:nvGrpSpPr>
          <p:grpSpPr>
            <a:xfrm>
              <a:off x="365030" y="706825"/>
              <a:ext cx="5860998" cy="5790857"/>
              <a:chOff x="365030" y="706825"/>
              <a:chExt cx="5860998" cy="5790857"/>
            </a:xfrm>
          </p:grpSpPr>
          <p:cxnSp>
            <p:nvCxnSpPr>
              <p:cNvPr id="34" name="直接连接符 33">
                <a:extLst>
                  <a:ext uri="{FF2B5EF4-FFF2-40B4-BE49-F238E27FC236}">
                    <a16:creationId xmlns:a16="http://schemas.microsoft.com/office/drawing/2014/main" id="{DAA237AC-65F5-2BFD-FB61-6360ABF165E7}"/>
                  </a:ext>
                </a:extLst>
              </p:cNvPr>
              <p:cNvCxnSpPr>
                <a:cxnSpLocks/>
                <a:stCxn id="45" idx="1"/>
              </p:cNvCxnSpPr>
              <p:nvPr/>
            </p:nvCxnSpPr>
            <p:spPr>
              <a:xfrm flipH="1" flipV="1">
                <a:off x="2884372" y="2336943"/>
                <a:ext cx="924254" cy="66047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DF80D647-68E0-D8A9-76BE-506AB2A847D1}"/>
                  </a:ext>
                </a:extLst>
              </p:cNvPr>
              <p:cNvGrpSpPr/>
              <p:nvPr/>
            </p:nvGrpSpPr>
            <p:grpSpPr>
              <a:xfrm>
                <a:off x="413709" y="706825"/>
                <a:ext cx="2453255" cy="1633868"/>
                <a:chOff x="6471225" y="1798882"/>
                <a:chExt cx="2453255" cy="1633868"/>
              </a:xfrm>
            </p:grpSpPr>
            <p:pic>
              <p:nvPicPr>
                <p:cNvPr id="47" name="图片 46">
                  <a:extLst>
                    <a:ext uri="{FF2B5EF4-FFF2-40B4-BE49-F238E27FC236}">
                      <a16:creationId xmlns:a16="http://schemas.microsoft.com/office/drawing/2014/main" id="{8E17DFFF-AE50-41E0-6AAF-8582A2B538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71225" y="1798882"/>
                  <a:ext cx="2453255" cy="1633868"/>
                </a:xfrm>
                <a:prstGeom prst="rect">
                  <a:avLst/>
                </a:prstGeom>
              </p:spPr>
            </p:pic>
            <p:pic>
              <p:nvPicPr>
                <p:cNvPr id="48" name="图片 47">
                  <a:extLst>
                    <a:ext uri="{FF2B5EF4-FFF2-40B4-BE49-F238E27FC236}">
                      <a16:creationId xmlns:a16="http://schemas.microsoft.com/office/drawing/2014/main" id="{5EE2B0AE-230B-531B-7063-84F758863A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226" y="2623972"/>
                  <a:ext cx="1424900" cy="805028"/>
                </a:xfrm>
                <a:prstGeom prst="rect">
                  <a:avLst/>
                </a:prstGeom>
              </p:spPr>
            </p:pic>
          </p:grpSp>
          <p:grpSp>
            <p:nvGrpSpPr>
              <p:cNvPr id="36" name="组合 35">
                <a:extLst>
                  <a:ext uri="{FF2B5EF4-FFF2-40B4-BE49-F238E27FC236}">
                    <a16:creationId xmlns:a16="http://schemas.microsoft.com/office/drawing/2014/main" id="{853AA2F9-B3D0-197C-A3A0-DEAF11C02617}"/>
                  </a:ext>
                </a:extLst>
              </p:cNvPr>
              <p:cNvGrpSpPr/>
              <p:nvPr/>
            </p:nvGrpSpPr>
            <p:grpSpPr>
              <a:xfrm>
                <a:off x="365030" y="2697469"/>
                <a:ext cx="5860998" cy="3800213"/>
                <a:chOff x="365030" y="2697469"/>
                <a:chExt cx="5860998" cy="3800213"/>
              </a:xfrm>
            </p:grpSpPr>
            <p:cxnSp>
              <p:nvCxnSpPr>
                <p:cNvPr id="37" name="直接连接符 36">
                  <a:extLst>
                    <a:ext uri="{FF2B5EF4-FFF2-40B4-BE49-F238E27FC236}">
                      <a16:creationId xmlns:a16="http://schemas.microsoft.com/office/drawing/2014/main" id="{0C5A70D7-3122-F425-A664-AE3ECACD7C1E}"/>
                    </a:ext>
                  </a:extLst>
                </p:cNvPr>
                <p:cNvCxnSpPr>
                  <a:cxnSpLocks/>
                  <a:stCxn id="45" idx="2"/>
                  <a:endCxn id="39" idx="3"/>
                </p:cNvCxnSpPr>
                <p:nvPr/>
              </p:nvCxnSpPr>
              <p:spPr>
                <a:xfrm flipH="1" flipV="1">
                  <a:off x="2866964" y="3633682"/>
                  <a:ext cx="629204" cy="878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7D145742-436D-6EAF-4BCC-7B638F9851FA}"/>
                    </a:ext>
                  </a:extLst>
                </p:cNvPr>
                <p:cNvGrpSpPr/>
                <p:nvPr/>
              </p:nvGrpSpPr>
              <p:grpSpPr>
                <a:xfrm>
                  <a:off x="365030" y="2697469"/>
                  <a:ext cx="5860998" cy="3800213"/>
                  <a:chOff x="365030" y="2697469"/>
                  <a:chExt cx="5860998" cy="3800213"/>
                </a:xfrm>
              </p:grpSpPr>
              <p:cxnSp>
                <p:nvCxnSpPr>
                  <p:cNvPr id="40" name="直接连接符 39">
                    <a:extLst>
                      <a:ext uri="{FF2B5EF4-FFF2-40B4-BE49-F238E27FC236}">
                        <a16:creationId xmlns:a16="http://schemas.microsoft.com/office/drawing/2014/main" id="{F69DA3C1-F8EE-93BF-4AF3-F210236FE426}"/>
                      </a:ext>
                    </a:extLst>
                  </p:cNvPr>
                  <p:cNvCxnSpPr>
                    <a:cxnSpLocks/>
                  </p:cNvCxnSpPr>
                  <p:nvPr/>
                </p:nvCxnSpPr>
                <p:spPr>
                  <a:xfrm flipH="1">
                    <a:off x="2805133" y="4251751"/>
                    <a:ext cx="860934" cy="65411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E7B00477-9436-57AF-8AC6-D43397BEC56B}"/>
                      </a:ext>
                    </a:extLst>
                  </p:cNvPr>
                  <p:cNvGrpSpPr/>
                  <p:nvPr/>
                </p:nvGrpSpPr>
                <p:grpSpPr>
                  <a:xfrm>
                    <a:off x="3496168" y="2697469"/>
                    <a:ext cx="2729860" cy="2194613"/>
                    <a:chOff x="3496168" y="2697469"/>
                    <a:chExt cx="2729860" cy="2194613"/>
                  </a:xfrm>
                </p:grpSpPr>
                <p:grpSp>
                  <p:nvGrpSpPr>
                    <p:cNvPr id="43" name="组合 42">
                      <a:extLst>
                        <a:ext uri="{FF2B5EF4-FFF2-40B4-BE49-F238E27FC236}">
                          <a16:creationId xmlns:a16="http://schemas.microsoft.com/office/drawing/2014/main" id="{7447A702-6FB7-1302-44E8-BFE940D9F452}"/>
                        </a:ext>
                      </a:extLst>
                    </p:cNvPr>
                    <p:cNvGrpSpPr/>
                    <p:nvPr/>
                  </p:nvGrpSpPr>
                  <p:grpSpPr>
                    <a:xfrm>
                      <a:off x="3496168" y="2697469"/>
                      <a:ext cx="2729860" cy="2048164"/>
                      <a:chOff x="3496168" y="2697469"/>
                      <a:chExt cx="2729860" cy="2048164"/>
                    </a:xfrm>
                  </p:grpSpPr>
                  <p:sp>
                    <p:nvSpPr>
                      <p:cNvPr id="45" name="椭圆 44">
                        <a:extLst>
                          <a:ext uri="{FF2B5EF4-FFF2-40B4-BE49-F238E27FC236}">
                            <a16:creationId xmlns:a16="http://schemas.microsoft.com/office/drawing/2014/main" id="{B23BC681-2809-44F8-4410-826A0C5FC9A1}"/>
                          </a:ext>
                        </a:extLst>
                      </p:cNvPr>
                      <p:cNvSpPr/>
                      <p:nvPr/>
                    </p:nvSpPr>
                    <p:spPr>
                      <a:xfrm>
                        <a:off x="3496168" y="2697469"/>
                        <a:ext cx="2133600" cy="2048164"/>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50000"/>
                          </a:lnSpc>
                        </a:pPr>
                        <a:r>
                          <a:rPr lang="zh-CN" altLang="en-US" sz="3200" b="1" dirty="0">
                            <a:solidFill>
                              <a:srgbClr val="4472C4"/>
                            </a:solidFill>
                          </a:rPr>
                          <a:t>光谱  探测</a:t>
                        </a:r>
                        <a:endParaRPr lang="en-US" altLang="zh-CN" sz="3200" b="1" dirty="0">
                          <a:solidFill>
                            <a:srgbClr val="4472C4"/>
                          </a:solidFill>
                        </a:endParaRPr>
                      </a:p>
                    </p:txBody>
                  </p:sp>
                  <p:cxnSp>
                    <p:nvCxnSpPr>
                      <p:cNvPr id="46" name="直接连接符 45">
                        <a:extLst>
                          <a:ext uri="{FF2B5EF4-FFF2-40B4-BE49-F238E27FC236}">
                            <a16:creationId xmlns:a16="http://schemas.microsoft.com/office/drawing/2014/main" id="{8CED892E-6428-29D7-0BF5-9894EEB41CA3}"/>
                          </a:ext>
                        </a:extLst>
                      </p:cNvPr>
                      <p:cNvCxnSpPr>
                        <a:cxnSpLocks/>
                        <a:stCxn id="45" idx="6"/>
                        <a:endCxn id="28" idx="1"/>
                      </p:cNvCxnSpPr>
                      <p:nvPr/>
                    </p:nvCxnSpPr>
                    <p:spPr>
                      <a:xfrm flipV="1">
                        <a:off x="5629768" y="3509681"/>
                        <a:ext cx="596260" cy="21187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直接连接符 43">
                      <a:extLst>
                        <a:ext uri="{FF2B5EF4-FFF2-40B4-BE49-F238E27FC236}">
                          <a16:creationId xmlns:a16="http://schemas.microsoft.com/office/drawing/2014/main" id="{AAB68E40-E8F6-671E-D33F-D4E5C2A5F58E}"/>
                        </a:ext>
                      </a:extLst>
                    </p:cNvPr>
                    <p:cNvCxnSpPr>
                      <a:cxnSpLocks/>
                      <a:stCxn id="45" idx="5"/>
                    </p:cNvCxnSpPr>
                    <p:nvPr/>
                  </p:nvCxnSpPr>
                  <p:spPr>
                    <a:xfrm>
                      <a:off x="5317310" y="4445686"/>
                      <a:ext cx="846745" cy="44639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2" name="图片 41">
                    <a:extLst>
                      <a:ext uri="{FF2B5EF4-FFF2-40B4-BE49-F238E27FC236}">
                        <a16:creationId xmlns:a16="http://schemas.microsoft.com/office/drawing/2014/main" id="{F7C88831-1C35-BE1F-6FBB-C55249F2CA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030" y="4892082"/>
                    <a:ext cx="2453254" cy="1605600"/>
                  </a:xfrm>
                  <a:prstGeom prst="rect">
                    <a:avLst/>
                  </a:prstGeom>
                </p:spPr>
              </p:pic>
            </p:grpSp>
            <p:pic>
              <p:nvPicPr>
                <p:cNvPr id="39" name="图片 38">
                  <a:extLst>
                    <a:ext uri="{FF2B5EF4-FFF2-40B4-BE49-F238E27FC236}">
                      <a16:creationId xmlns:a16="http://schemas.microsoft.com/office/drawing/2014/main" id="{04E76EBB-0F5D-171C-9E02-B52992DE41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5030" y="2816748"/>
                  <a:ext cx="2501934" cy="1633867"/>
                </a:xfrm>
                <a:prstGeom prst="rect">
                  <a:avLst/>
                </a:prstGeom>
              </p:spPr>
            </p:pic>
          </p:grpSp>
        </p:grpSp>
      </p:grpSp>
      <p:sp>
        <p:nvSpPr>
          <p:cNvPr id="49" name="文本框 48">
            <a:extLst>
              <a:ext uri="{FF2B5EF4-FFF2-40B4-BE49-F238E27FC236}">
                <a16:creationId xmlns:a16="http://schemas.microsoft.com/office/drawing/2014/main" id="{E8A524FD-62E0-B64C-F5C1-91302F31FF8B}"/>
              </a:ext>
            </a:extLst>
          </p:cNvPr>
          <p:cNvSpPr txBox="1"/>
          <p:nvPr/>
        </p:nvSpPr>
        <p:spPr>
          <a:xfrm>
            <a:off x="905172" y="4375553"/>
            <a:ext cx="1436281" cy="369332"/>
          </a:xfrm>
          <a:prstGeom prst="rect">
            <a:avLst/>
          </a:prstGeom>
          <a:noFill/>
        </p:spPr>
        <p:txBody>
          <a:bodyPr wrap="square">
            <a:spAutoFit/>
          </a:bodyPr>
          <a:lstStyle>
            <a:defPPr>
              <a:defRPr lang="zh-CN"/>
            </a:defPPr>
            <a:lvl1pPr algn="ctr">
              <a:defRPr sz="2400" b="1"/>
            </a:lvl1pPr>
          </a:lstStyle>
          <a:p>
            <a:r>
              <a:rPr lang="zh-CN" altLang="en-US" dirty="0"/>
              <a:t>化学分析</a:t>
            </a:r>
          </a:p>
        </p:txBody>
      </p:sp>
      <p:sp>
        <p:nvSpPr>
          <p:cNvPr id="56" name="文本框 55">
            <a:extLst>
              <a:ext uri="{FF2B5EF4-FFF2-40B4-BE49-F238E27FC236}">
                <a16:creationId xmlns:a16="http://schemas.microsoft.com/office/drawing/2014/main" id="{4459BBCC-B60C-1199-4280-EF4F445C3D91}"/>
              </a:ext>
            </a:extLst>
          </p:cNvPr>
          <p:cNvSpPr txBox="1"/>
          <p:nvPr/>
        </p:nvSpPr>
        <p:spPr>
          <a:xfrm>
            <a:off x="0" y="30453"/>
            <a:ext cx="3007659" cy="461665"/>
          </a:xfrm>
          <a:prstGeom prst="rect">
            <a:avLst/>
          </a:prstGeom>
          <a:noFill/>
        </p:spPr>
        <p:txBody>
          <a:bodyPr wrap="square" rtlCol="0">
            <a:spAutoFit/>
          </a:bodyPr>
          <a:lstStyle/>
          <a:p>
            <a:pPr algn="ctr"/>
            <a:r>
              <a:rPr lang="zh-CN" altLang="en-US" sz="2400" b="1" dirty="0">
                <a:solidFill>
                  <a:schemeClr val="bg1"/>
                </a:solidFill>
              </a:rPr>
              <a:t>一、选题背景及意义</a:t>
            </a:r>
          </a:p>
        </p:txBody>
      </p:sp>
      <p:sp>
        <p:nvSpPr>
          <p:cNvPr id="59" name="文本框 58">
            <a:extLst>
              <a:ext uri="{FF2B5EF4-FFF2-40B4-BE49-F238E27FC236}">
                <a16:creationId xmlns:a16="http://schemas.microsoft.com/office/drawing/2014/main" id="{A3DB726A-19AB-4F35-D7DB-BB3F501EF19D}"/>
              </a:ext>
            </a:extLst>
          </p:cNvPr>
          <p:cNvSpPr txBox="1"/>
          <p:nvPr/>
        </p:nvSpPr>
        <p:spPr>
          <a:xfrm>
            <a:off x="8808501" y="6525790"/>
            <a:ext cx="219942" cy="369332"/>
          </a:xfrm>
          <a:prstGeom prst="rect">
            <a:avLst/>
          </a:prstGeom>
          <a:noFill/>
        </p:spPr>
        <p:txBody>
          <a:bodyPr wrap="square" rtlCol="0">
            <a:spAutoFit/>
          </a:bodyPr>
          <a:lstStyle/>
          <a:p>
            <a:r>
              <a:rPr lang="en-US" altLang="zh-CN" dirty="0"/>
              <a:t>1</a:t>
            </a:r>
            <a:endParaRPr lang="zh-CN" altLang="en-US" dirty="0"/>
          </a:p>
        </p:txBody>
      </p:sp>
    </p:spTree>
    <p:extLst>
      <p:ext uri="{BB962C8B-B14F-4D97-AF65-F5344CB8AC3E}">
        <p14:creationId xmlns:p14="http://schemas.microsoft.com/office/powerpoint/2010/main" val="37404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AE8CDDB5-B8FC-FBA3-18D8-C29B2E873FF9}"/>
              </a:ext>
            </a:extLst>
          </p:cNvPr>
          <p:cNvSpPr txBox="1"/>
          <p:nvPr/>
        </p:nvSpPr>
        <p:spPr>
          <a:xfrm>
            <a:off x="2410450" y="2405478"/>
            <a:ext cx="1099981" cy="369332"/>
          </a:xfrm>
          <a:prstGeom prst="rect">
            <a:avLst/>
          </a:prstGeom>
          <a:noFill/>
        </p:spPr>
        <p:txBody>
          <a:bodyPr wrap="none" rtlCol="0">
            <a:spAutoFit/>
          </a:bodyPr>
          <a:lstStyle/>
          <a:p>
            <a:r>
              <a:rPr lang="zh-CN" altLang="en-US" dirty="0">
                <a:solidFill>
                  <a:schemeClr val="bg1"/>
                </a:solidFill>
              </a:rPr>
              <a:t>影响因素</a:t>
            </a:r>
          </a:p>
        </p:txBody>
      </p:sp>
      <p:sp>
        <p:nvSpPr>
          <p:cNvPr id="63" name="矩形 62">
            <a:extLst>
              <a:ext uri="{FF2B5EF4-FFF2-40B4-BE49-F238E27FC236}">
                <a16:creationId xmlns:a16="http://schemas.microsoft.com/office/drawing/2014/main" id="{634CA2D5-C0BF-561E-BA52-98783B5C8451}"/>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5" name="图片 64">
            <a:extLst>
              <a:ext uri="{FF2B5EF4-FFF2-40B4-BE49-F238E27FC236}">
                <a16:creationId xmlns:a16="http://schemas.microsoft.com/office/drawing/2014/main" id="{4D6D3CC1-08FA-68CA-7B40-BFCB6F4A5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66" name="矩形 65">
            <a:extLst>
              <a:ext uri="{FF2B5EF4-FFF2-40B4-BE49-F238E27FC236}">
                <a16:creationId xmlns:a16="http://schemas.microsoft.com/office/drawing/2014/main" id="{BEA27A7A-B8C6-9900-2A80-01FB4966140F}"/>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71" name="文本框 70">
            <a:extLst>
              <a:ext uri="{FF2B5EF4-FFF2-40B4-BE49-F238E27FC236}">
                <a16:creationId xmlns:a16="http://schemas.microsoft.com/office/drawing/2014/main" id="{6B2C79B1-EA08-87E9-58CC-1ADE1811C1EF}"/>
              </a:ext>
            </a:extLst>
          </p:cNvPr>
          <p:cNvSpPr txBox="1"/>
          <p:nvPr/>
        </p:nvSpPr>
        <p:spPr>
          <a:xfrm>
            <a:off x="0" y="30453"/>
            <a:ext cx="3007659" cy="461665"/>
          </a:xfrm>
          <a:prstGeom prst="rect">
            <a:avLst/>
          </a:prstGeom>
          <a:noFill/>
        </p:spPr>
        <p:txBody>
          <a:bodyPr wrap="square" rtlCol="0">
            <a:spAutoFit/>
          </a:bodyPr>
          <a:lstStyle/>
          <a:p>
            <a:pPr algn="ctr"/>
            <a:r>
              <a:rPr lang="zh-CN" altLang="en-US" sz="2400" b="1" dirty="0">
                <a:solidFill>
                  <a:schemeClr val="bg1"/>
                </a:solidFill>
              </a:rPr>
              <a:t>一、选题背景及意义</a:t>
            </a:r>
          </a:p>
        </p:txBody>
      </p:sp>
      <p:sp>
        <p:nvSpPr>
          <p:cNvPr id="76" name="文本框 75">
            <a:extLst>
              <a:ext uri="{FF2B5EF4-FFF2-40B4-BE49-F238E27FC236}">
                <a16:creationId xmlns:a16="http://schemas.microsoft.com/office/drawing/2014/main" id="{A52FA749-571F-F80E-54F4-5C80134C670C}"/>
              </a:ext>
            </a:extLst>
          </p:cNvPr>
          <p:cNvSpPr txBox="1"/>
          <p:nvPr/>
        </p:nvSpPr>
        <p:spPr>
          <a:xfrm>
            <a:off x="163683" y="676784"/>
            <a:ext cx="1797230" cy="369332"/>
          </a:xfrm>
          <a:prstGeom prst="rect">
            <a:avLst/>
          </a:prstGeom>
          <a:solidFill>
            <a:srgbClr val="4472C4"/>
          </a:solidFill>
          <a:ln>
            <a:solidFill>
              <a:srgbClr val="4472C4"/>
            </a:solidFill>
          </a:ln>
        </p:spPr>
        <p:txBody>
          <a:bodyPr wrap="square" rtlCol="0">
            <a:spAutoFit/>
          </a:bodyPr>
          <a:lstStyle/>
          <a:p>
            <a:r>
              <a:rPr lang="zh-CN" altLang="en-US" dirty="0">
                <a:solidFill>
                  <a:schemeClr val="bg1"/>
                </a:solidFill>
              </a:rPr>
              <a:t>计算型光谱系统</a:t>
            </a:r>
          </a:p>
        </p:txBody>
      </p:sp>
      <p:sp>
        <p:nvSpPr>
          <p:cNvPr id="79" name="文本框 78">
            <a:extLst>
              <a:ext uri="{FF2B5EF4-FFF2-40B4-BE49-F238E27FC236}">
                <a16:creationId xmlns:a16="http://schemas.microsoft.com/office/drawing/2014/main" id="{39E67CEC-23E0-E275-BB51-BF6FAE9102C0}"/>
              </a:ext>
            </a:extLst>
          </p:cNvPr>
          <p:cNvSpPr txBox="1"/>
          <p:nvPr/>
        </p:nvSpPr>
        <p:spPr>
          <a:xfrm>
            <a:off x="8808501" y="6525790"/>
            <a:ext cx="219942" cy="369332"/>
          </a:xfrm>
          <a:prstGeom prst="rect">
            <a:avLst/>
          </a:prstGeom>
          <a:noFill/>
        </p:spPr>
        <p:txBody>
          <a:bodyPr wrap="square" rtlCol="0">
            <a:spAutoFit/>
          </a:bodyPr>
          <a:lstStyle/>
          <a:p>
            <a:r>
              <a:rPr lang="en-US" altLang="zh-CN" dirty="0"/>
              <a:t>2</a:t>
            </a:r>
            <a:endParaRPr lang="zh-CN" altLang="en-US" dirty="0"/>
          </a:p>
        </p:txBody>
      </p:sp>
      <p:pic>
        <p:nvPicPr>
          <p:cNvPr id="3" name="图片 2">
            <a:extLst>
              <a:ext uri="{FF2B5EF4-FFF2-40B4-BE49-F238E27FC236}">
                <a16:creationId xmlns:a16="http://schemas.microsoft.com/office/drawing/2014/main" id="{7703F42B-5B3A-5922-5173-F73D4A8B1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80" y="1195323"/>
            <a:ext cx="8301963" cy="5057709"/>
          </a:xfrm>
          <a:prstGeom prst="rect">
            <a:avLst/>
          </a:prstGeom>
        </p:spPr>
      </p:pic>
    </p:spTree>
    <p:extLst>
      <p:ext uri="{BB962C8B-B14F-4D97-AF65-F5344CB8AC3E}">
        <p14:creationId xmlns:p14="http://schemas.microsoft.com/office/powerpoint/2010/main" val="3740032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descr="箭头: 轻微弯曲 纯色填充">
            <a:extLst>
              <a:ext uri="{FF2B5EF4-FFF2-40B4-BE49-F238E27FC236}">
                <a16:creationId xmlns:a16="http://schemas.microsoft.com/office/drawing/2014/main" id="{E149323E-CB55-0C03-593E-AEF5508890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53463" y="4311195"/>
            <a:ext cx="914400" cy="914400"/>
          </a:xfrm>
          <a:prstGeom prst="rect">
            <a:avLst/>
          </a:prstGeom>
        </p:spPr>
      </p:pic>
      <p:pic>
        <p:nvPicPr>
          <p:cNvPr id="19" name="图形 18" descr="箭头: 轻微弯曲 纯色填充">
            <a:extLst>
              <a:ext uri="{FF2B5EF4-FFF2-40B4-BE49-F238E27FC236}">
                <a16:creationId xmlns:a16="http://schemas.microsoft.com/office/drawing/2014/main" id="{E4C30F20-64EF-0713-D3BC-49D2DD88C2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6577" y="4338828"/>
            <a:ext cx="914400" cy="914400"/>
          </a:xfrm>
          <a:prstGeom prst="rect">
            <a:avLst/>
          </a:prstGeom>
        </p:spPr>
      </p:pic>
      <p:sp>
        <p:nvSpPr>
          <p:cNvPr id="5" name="箭头: V 形 4">
            <a:extLst>
              <a:ext uri="{FF2B5EF4-FFF2-40B4-BE49-F238E27FC236}">
                <a16:creationId xmlns:a16="http://schemas.microsoft.com/office/drawing/2014/main" id="{7BB74721-59C2-3ECA-96E5-1C83EF827719}"/>
              </a:ext>
            </a:extLst>
          </p:cNvPr>
          <p:cNvSpPr/>
          <p:nvPr/>
        </p:nvSpPr>
        <p:spPr>
          <a:xfrm>
            <a:off x="233564" y="6007486"/>
            <a:ext cx="8653878" cy="789762"/>
          </a:xfrm>
          <a:prstGeom prst="chevron">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1">
                    <a:lumMod val="50000"/>
                  </a:schemeClr>
                </a:solidFill>
                <a:latin typeface="华文新魏" panose="02010800040101010101" pitchFamily="2" charset="-122"/>
                <a:ea typeface="华文新魏" panose="02010800040101010101" pitchFamily="2" charset="-122"/>
              </a:rPr>
              <a:t>利用新型光谱重建技术能够更好的提高各种应用准确性</a:t>
            </a:r>
          </a:p>
        </p:txBody>
      </p:sp>
      <p:sp>
        <p:nvSpPr>
          <p:cNvPr id="6" name="文本框 5">
            <a:extLst>
              <a:ext uri="{FF2B5EF4-FFF2-40B4-BE49-F238E27FC236}">
                <a16:creationId xmlns:a16="http://schemas.microsoft.com/office/drawing/2014/main" id="{77B5124A-CE25-C081-275D-6778F94F7AF0}"/>
              </a:ext>
            </a:extLst>
          </p:cNvPr>
          <p:cNvSpPr txBox="1"/>
          <p:nvPr/>
        </p:nvSpPr>
        <p:spPr>
          <a:xfrm>
            <a:off x="233564" y="2987071"/>
            <a:ext cx="2488695" cy="624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b="1">
                <a:solidFill>
                  <a:srgbClr val="7030A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t>提高检测糖脂含量准确率</a:t>
            </a:r>
            <a:endParaRPr lang="en-US" altLang="zh-CN" sz="1600" dirty="0"/>
          </a:p>
        </p:txBody>
      </p:sp>
      <p:grpSp>
        <p:nvGrpSpPr>
          <p:cNvPr id="7" name="组合 6">
            <a:extLst>
              <a:ext uri="{FF2B5EF4-FFF2-40B4-BE49-F238E27FC236}">
                <a16:creationId xmlns:a16="http://schemas.microsoft.com/office/drawing/2014/main" id="{98AB1BE6-1937-3AF6-A666-D8BDC7489A5E}"/>
              </a:ext>
            </a:extLst>
          </p:cNvPr>
          <p:cNvGrpSpPr/>
          <p:nvPr/>
        </p:nvGrpSpPr>
        <p:grpSpPr>
          <a:xfrm>
            <a:off x="407099" y="3584893"/>
            <a:ext cx="2275255" cy="2380988"/>
            <a:chOff x="407099" y="3668018"/>
            <a:chExt cx="2275255" cy="2380988"/>
          </a:xfrm>
        </p:grpSpPr>
        <p:pic>
          <p:nvPicPr>
            <p:cNvPr id="8" name="图片 7">
              <a:extLst>
                <a:ext uri="{FF2B5EF4-FFF2-40B4-BE49-F238E27FC236}">
                  <a16:creationId xmlns:a16="http://schemas.microsoft.com/office/drawing/2014/main" id="{E22775A8-20D4-7520-7375-7F472F4A8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349" y="3668018"/>
              <a:ext cx="2186756" cy="1853361"/>
            </a:xfrm>
            <a:prstGeom prst="rect">
              <a:avLst/>
            </a:prstGeom>
          </p:spPr>
        </p:pic>
        <p:sp>
          <p:nvSpPr>
            <p:cNvPr id="9" name="文本框 8">
              <a:extLst>
                <a:ext uri="{FF2B5EF4-FFF2-40B4-BE49-F238E27FC236}">
                  <a16:creationId xmlns:a16="http://schemas.microsoft.com/office/drawing/2014/main" id="{2A804C32-1D1A-2A1C-0333-A515FD965879}"/>
                </a:ext>
              </a:extLst>
            </p:cNvPr>
            <p:cNvSpPr txBox="1"/>
            <p:nvPr/>
          </p:nvSpPr>
          <p:spPr>
            <a:xfrm>
              <a:off x="407099" y="5574817"/>
              <a:ext cx="2275255" cy="474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b="1">
                  <a:solidFill>
                    <a:srgbClr val="7030A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t>准确检测尿液光谱</a:t>
              </a:r>
              <a:endParaRPr lang="en-US" altLang="zh-CN" sz="1600" dirty="0"/>
            </a:p>
          </p:txBody>
        </p:sp>
      </p:grpSp>
      <p:sp>
        <p:nvSpPr>
          <p:cNvPr id="10" name="文本框 9">
            <a:extLst>
              <a:ext uri="{FF2B5EF4-FFF2-40B4-BE49-F238E27FC236}">
                <a16:creationId xmlns:a16="http://schemas.microsoft.com/office/drawing/2014/main" id="{3DC93244-887C-C1A9-A22C-DCDF9E59DC93}"/>
              </a:ext>
            </a:extLst>
          </p:cNvPr>
          <p:cNvSpPr txBox="1"/>
          <p:nvPr/>
        </p:nvSpPr>
        <p:spPr>
          <a:xfrm>
            <a:off x="6292302" y="2925038"/>
            <a:ext cx="2284396" cy="465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b="1">
                <a:solidFill>
                  <a:srgbClr val="7030A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t>皮肤健康监测提高</a:t>
            </a:r>
            <a:endParaRPr lang="en-US" altLang="zh-CN" sz="1600" dirty="0"/>
          </a:p>
        </p:txBody>
      </p:sp>
      <p:sp>
        <p:nvSpPr>
          <p:cNvPr id="11" name="椭圆 10">
            <a:extLst>
              <a:ext uri="{FF2B5EF4-FFF2-40B4-BE49-F238E27FC236}">
                <a16:creationId xmlns:a16="http://schemas.microsoft.com/office/drawing/2014/main" id="{F23BCCFC-778F-0D93-6907-3378339EF8DB}"/>
              </a:ext>
            </a:extLst>
          </p:cNvPr>
          <p:cNvSpPr/>
          <p:nvPr/>
        </p:nvSpPr>
        <p:spPr>
          <a:xfrm>
            <a:off x="3417285" y="2597569"/>
            <a:ext cx="2186756" cy="18533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t>重建技术的意义</a:t>
            </a:r>
          </a:p>
        </p:txBody>
      </p:sp>
      <p:pic>
        <p:nvPicPr>
          <p:cNvPr id="12" name="图形 11" descr="上一步 纯色填充">
            <a:extLst>
              <a:ext uri="{FF2B5EF4-FFF2-40B4-BE49-F238E27FC236}">
                <a16:creationId xmlns:a16="http://schemas.microsoft.com/office/drawing/2014/main" id="{50D4759B-AE58-2305-5E55-F7CAEE8BDA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4800" y="1736625"/>
            <a:ext cx="914400" cy="914400"/>
          </a:xfrm>
          <a:prstGeom prst="rect">
            <a:avLst/>
          </a:prstGeom>
        </p:spPr>
      </p:pic>
      <p:pic>
        <p:nvPicPr>
          <p:cNvPr id="13" name="图形 12" descr="箭头: 逆时针曲线 纯色填充">
            <a:extLst>
              <a:ext uri="{FF2B5EF4-FFF2-40B4-BE49-F238E27FC236}">
                <a16:creationId xmlns:a16="http://schemas.microsoft.com/office/drawing/2014/main" id="{A4523D7A-72C8-5BD8-B2F9-2AC93EFD9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14788" y="2763460"/>
            <a:ext cx="914400" cy="914400"/>
          </a:xfrm>
          <a:prstGeom prst="rect">
            <a:avLst/>
          </a:prstGeom>
        </p:spPr>
      </p:pic>
      <p:pic>
        <p:nvPicPr>
          <p:cNvPr id="14" name="图形 13" descr="箭头: 轻微弯曲 纯色填充">
            <a:extLst>
              <a:ext uri="{FF2B5EF4-FFF2-40B4-BE49-F238E27FC236}">
                <a16:creationId xmlns:a16="http://schemas.microsoft.com/office/drawing/2014/main" id="{F1513615-26DD-5DF7-058E-0943B0DCFF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673075">
            <a:off x="2631762" y="2889941"/>
            <a:ext cx="914400" cy="914400"/>
          </a:xfrm>
          <a:prstGeom prst="rect">
            <a:avLst/>
          </a:prstGeom>
        </p:spPr>
      </p:pic>
      <p:pic>
        <p:nvPicPr>
          <p:cNvPr id="16" name="图形 15" descr="上一步 纯色填充">
            <a:extLst>
              <a:ext uri="{FF2B5EF4-FFF2-40B4-BE49-F238E27FC236}">
                <a16:creationId xmlns:a16="http://schemas.microsoft.com/office/drawing/2014/main" id="{11F7D315-7110-1370-0362-36FD8BC1F1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77914" y="1799883"/>
            <a:ext cx="914400" cy="914400"/>
          </a:xfrm>
          <a:prstGeom prst="rect">
            <a:avLst/>
          </a:prstGeom>
        </p:spPr>
      </p:pic>
      <p:pic>
        <p:nvPicPr>
          <p:cNvPr id="17" name="图形 16" descr="箭头: 逆时针曲线 纯色填充">
            <a:extLst>
              <a:ext uri="{FF2B5EF4-FFF2-40B4-BE49-F238E27FC236}">
                <a16:creationId xmlns:a16="http://schemas.microsoft.com/office/drawing/2014/main" id="{E304B6F2-F4A4-DB65-AAC1-277A5123141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77902" y="2779218"/>
            <a:ext cx="914400" cy="914400"/>
          </a:xfrm>
          <a:prstGeom prst="rect">
            <a:avLst/>
          </a:prstGeom>
        </p:spPr>
      </p:pic>
      <p:pic>
        <p:nvPicPr>
          <p:cNvPr id="18" name="图形 17" descr="箭头: 轻微弯曲 纯色填充">
            <a:extLst>
              <a:ext uri="{FF2B5EF4-FFF2-40B4-BE49-F238E27FC236}">
                <a16:creationId xmlns:a16="http://schemas.microsoft.com/office/drawing/2014/main" id="{1FCED44D-2360-2E99-3F46-E0C8CBBADE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673075">
            <a:off x="2695913" y="2881099"/>
            <a:ext cx="914400" cy="914400"/>
          </a:xfrm>
          <a:prstGeom prst="rect">
            <a:avLst/>
          </a:prstGeom>
        </p:spPr>
      </p:pic>
      <p:pic>
        <p:nvPicPr>
          <p:cNvPr id="23" name="图片 22">
            <a:extLst>
              <a:ext uri="{FF2B5EF4-FFF2-40B4-BE49-F238E27FC236}">
                <a16:creationId xmlns:a16="http://schemas.microsoft.com/office/drawing/2014/main" id="{7B3CB0EB-D87D-C71D-64C3-6729680F7BE8}"/>
              </a:ext>
            </a:extLst>
          </p:cNvPr>
          <p:cNvPicPr>
            <a:picLocks noChangeAspect="1"/>
          </p:cNvPicPr>
          <p:nvPr/>
        </p:nvPicPr>
        <p:blipFill rotWithShape="1">
          <a:blip r:embed="rId15">
            <a:extLst>
              <a:ext uri="{28A0092B-C50C-407E-A947-70E740481C1C}">
                <a14:useLocalDpi xmlns:a14="http://schemas.microsoft.com/office/drawing/2010/main" val="0"/>
              </a:ext>
            </a:extLst>
          </a:blip>
          <a:srcRect t="21153" r="30661"/>
          <a:stretch/>
        </p:blipFill>
        <p:spPr>
          <a:xfrm>
            <a:off x="6058821" y="3560067"/>
            <a:ext cx="2349446" cy="1844855"/>
          </a:xfrm>
          <a:prstGeom prst="rect">
            <a:avLst/>
          </a:prstGeom>
        </p:spPr>
      </p:pic>
      <p:sp>
        <p:nvSpPr>
          <p:cNvPr id="24" name="文本框 23">
            <a:extLst>
              <a:ext uri="{FF2B5EF4-FFF2-40B4-BE49-F238E27FC236}">
                <a16:creationId xmlns:a16="http://schemas.microsoft.com/office/drawing/2014/main" id="{4E2C5349-91F0-7A4F-2EE5-D0B85FB844B2}"/>
              </a:ext>
            </a:extLst>
          </p:cNvPr>
          <p:cNvSpPr txBox="1"/>
          <p:nvPr/>
        </p:nvSpPr>
        <p:spPr>
          <a:xfrm>
            <a:off x="6077350" y="5393267"/>
            <a:ext cx="2275255" cy="561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b="1">
                <a:solidFill>
                  <a:srgbClr val="7030A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t>更好药品钱币检测</a:t>
            </a:r>
            <a:endParaRPr lang="en-US" altLang="zh-CN" sz="1600" dirty="0"/>
          </a:p>
        </p:txBody>
      </p:sp>
      <p:pic>
        <p:nvPicPr>
          <p:cNvPr id="25" name="图片 24">
            <a:extLst>
              <a:ext uri="{FF2B5EF4-FFF2-40B4-BE49-F238E27FC236}">
                <a16:creationId xmlns:a16="http://schemas.microsoft.com/office/drawing/2014/main" id="{82E11242-E93F-C077-ACED-F5EAF3CA47F2}"/>
              </a:ext>
            </a:extLst>
          </p:cNvPr>
          <p:cNvPicPr>
            <a:picLocks noChangeAspect="1"/>
          </p:cNvPicPr>
          <p:nvPr/>
        </p:nvPicPr>
        <p:blipFill rotWithShape="1">
          <a:blip r:embed="rId16">
            <a:extLst>
              <a:ext uri="{28A0092B-C50C-407E-A947-70E740481C1C}">
                <a14:useLocalDpi xmlns:a14="http://schemas.microsoft.com/office/drawing/2010/main" val="0"/>
              </a:ext>
            </a:extLst>
          </a:blip>
          <a:srcRect t="12397" r="27007" b="17839"/>
          <a:stretch/>
        </p:blipFill>
        <p:spPr>
          <a:xfrm>
            <a:off x="5952499" y="803347"/>
            <a:ext cx="2400106" cy="1847677"/>
          </a:xfrm>
          <a:prstGeom prst="rect">
            <a:avLst/>
          </a:prstGeom>
        </p:spPr>
      </p:pic>
      <p:grpSp>
        <p:nvGrpSpPr>
          <p:cNvPr id="26" name="组合 25">
            <a:extLst>
              <a:ext uri="{FF2B5EF4-FFF2-40B4-BE49-F238E27FC236}">
                <a16:creationId xmlns:a16="http://schemas.microsoft.com/office/drawing/2014/main" id="{C60EFAA9-28C6-EF67-0AD8-B7492E3F2A94}"/>
              </a:ext>
            </a:extLst>
          </p:cNvPr>
          <p:cNvGrpSpPr/>
          <p:nvPr/>
        </p:nvGrpSpPr>
        <p:grpSpPr>
          <a:xfrm>
            <a:off x="509364" y="725817"/>
            <a:ext cx="2094011" cy="2252935"/>
            <a:chOff x="426577" y="863916"/>
            <a:chExt cx="2094011" cy="2252935"/>
          </a:xfrm>
        </p:grpSpPr>
        <p:pic>
          <p:nvPicPr>
            <p:cNvPr id="27" name="图片 26">
              <a:extLst>
                <a:ext uri="{FF2B5EF4-FFF2-40B4-BE49-F238E27FC236}">
                  <a16:creationId xmlns:a16="http://schemas.microsoft.com/office/drawing/2014/main" id="{ECF02B55-2CF4-4BAD-97A4-474A5B2F7244}"/>
                </a:ext>
              </a:extLst>
            </p:cNvPr>
            <p:cNvPicPr>
              <a:picLocks noChangeAspect="1"/>
            </p:cNvPicPr>
            <p:nvPr/>
          </p:nvPicPr>
          <p:blipFill rotWithShape="1">
            <a:blip r:embed="rId17">
              <a:extLst>
                <a:ext uri="{28A0092B-C50C-407E-A947-70E740481C1C}">
                  <a14:useLocalDpi xmlns:a14="http://schemas.microsoft.com/office/drawing/2010/main" val="0"/>
                </a:ext>
              </a:extLst>
            </a:blip>
            <a:srcRect l="9024" r="61778"/>
            <a:stretch/>
          </p:blipFill>
          <p:spPr>
            <a:xfrm>
              <a:off x="426577" y="863917"/>
              <a:ext cx="1625945" cy="2252934"/>
            </a:xfrm>
            <a:prstGeom prst="rect">
              <a:avLst/>
            </a:prstGeom>
          </p:spPr>
        </p:pic>
        <p:pic>
          <p:nvPicPr>
            <p:cNvPr id="28" name="图片 27">
              <a:extLst>
                <a:ext uri="{FF2B5EF4-FFF2-40B4-BE49-F238E27FC236}">
                  <a16:creationId xmlns:a16="http://schemas.microsoft.com/office/drawing/2014/main" id="{9A88DF75-D78B-39F0-0B12-029850CFA288}"/>
                </a:ext>
              </a:extLst>
            </p:cNvPr>
            <p:cNvPicPr>
              <a:picLocks noChangeAspect="1"/>
            </p:cNvPicPr>
            <p:nvPr/>
          </p:nvPicPr>
          <p:blipFill rotWithShape="1">
            <a:blip r:embed="rId18">
              <a:extLst>
                <a:ext uri="{28A0092B-C50C-407E-A947-70E740481C1C}">
                  <a14:useLocalDpi xmlns:a14="http://schemas.microsoft.com/office/drawing/2010/main" val="0"/>
                </a:ext>
              </a:extLst>
            </a:blip>
            <a:srcRect r="72153"/>
            <a:stretch/>
          </p:blipFill>
          <p:spPr>
            <a:xfrm>
              <a:off x="2062562" y="863916"/>
              <a:ext cx="458026" cy="1207101"/>
            </a:xfrm>
            <a:prstGeom prst="rect">
              <a:avLst/>
            </a:prstGeom>
          </p:spPr>
        </p:pic>
        <p:pic>
          <p:nvPicPr>
            <p:cNvPr id="29" name="图片 28">
              <a:extLst>
                <a:ext uri="{FF2B5EF4-FFF2-40B4-BE49-F238E27FC236}">
                  <a16:creationId xmlns:a16="http://schemas.microsoft.com/office/drawing/2014/main" id="{F9B1A2B4-5951-2C90-B815-40F272458AB6}"/>
                </a:ext>
              </a:extLst>
            </p:cNvPr>
            <p:cNvPicPr>
              <a:picLocks noChangeAspect="1"/>
            </p:cNvPicPr>
            <p:nvPr/>
          </p:nvPicPr>
          <p:blipFill rotWithShape="1">
            <a:blip r:embed="rId18">
              <a:extLst>
                <a:ext uri="{28A0092B-C50C-407E-A947-70E740481C1C}">
                  <a14:useLocalDpi xmlns:a14="http://schemas.microsoft.com/office/drawing/2010/main" val="0"/>
                </a:ext>
              </a:extLst>
            </a:blip>
            <a:srcRect l="64451" t="5375" r="-674"/>
            <a:stretch/>
          </p:blipFill>
          <p:spPr>
            <a:xfrm>
              <a:off x="2062562" y="2082590"/>
              <a:ext cx="458026" cy="994025"/>
            </a:xfrm>
            <a:prstGeom prst="rect">
              <a:avLst/>
            </a:prstGeom>
          </p:spPr>
        </p:pic>
      </p:grpSp>
      <p:sp>
        <p:nvSpPr>
          <p:cNvPr id="30" name="矩形 29">
            <a:extLst>
              <a:ext uri="{FF2B5EF4-FFF2-40B4-BE49-F238E27FC236}">
                <a16:creationId xmlns:a16="http://schemas.microsoft.com/office/drawing/2014/main" id="{FB98ACC0-0A12-3304-2179-611BB1623488}"/>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文本框 30">
            <a:extLst>
              <a:ext uri="{FF2B5EF4-FFF2-40B4-BE49-F238E27FC236}">
                <a16:creationId xmlns:a16="http://schemas.microsoft.com/office/drawing/2014/main" id="{E1509244-969B-FD30-2042-6A86C63497DC}"/>
              </a:ext>
            </a:extLst>
          </p:cNvPr>
          <p:cNvSpPr txBox="1"/>
          <p:nvPr/>
        </p:nvSpPr>
        <p:spPr>
          <a:xfrm>
            <a:off x="0" y="30453"/>
            <a:ext cx="3007659" cy="461665"/>
          </a:xfrm>
          <a:prstGeom prst="rect">
            <a:avLst/>
          </a:prstGeom>
          <a:noFill/>
        </p:spPr>
        <p:txBody>
          <a:bodyPr wrap="square" rtlCol="0">
            <a:spAutoFit/>
          </a:bodyPr>
          <a:lstStyle/>
          <a:p>
            <a:pPr algn="ctr"/>
            <a:r>
              <a:rPr lang="zh-CN" altLang="en-US" sz="2400" b="1" dirty="0">
                <a:solidFill>
                  <a:schemeClr val="bg1"/>
                </a:solidFill>
              </a:rPr>
              <a:t>一、选题背景及意义</a:t>
            </a:r>
          </a:p>
        </p:txBody>
      </p:sp>
      <p:pic>
        <p:nvPicPr>
          <p:cNvPr id="32" name="图片 31">
            <a:extLst>
              <a:ext uri="{FF2B5EF4-FFF2-40B4-BE49-F238E27FC236}">
                <a16:creationId xmlns:a16="http://schemas.microsoft.com/office/drawing/2014/main" id="{3319B022-4EFA-0AE1-F999-F099C1CEB44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33" name="矩形 32">
            <a:extLst>
              <a:ext uri="{FF2B5EF4-FFF2-40B4-BE49-F238E27FC236}">
                <a16:creationId xmlns:a16="http://schemas.microsoft.com/office/drawing/2014/main" id="{3CEA72B6-A4BF-EA5E-E3DA-F22FD449185C}"/>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4" name="文本框 3">
            <a:extLst>
              <a:ext uri="{FF2B5EF4-FFF2-40B4-BE49-F238E27FC236}">
                <a16:creationId xmlns:a16="http://schemas.microsoft.com/office/drawing/2014/main" id="{878345FF-96DA-82A8-B221-B09546F5598E}"/>
              </a:ext>
            </a:extLst>
          </p:cNvPr>
          <p:cNvSpPr txBox="1"/>
          <p:nvPr/>
        </p:nvSpPr>
        <p:spPr>
          <a:xfrm>
            <a:off x="8808501" y="6525790"/>
            <a:ext cx="219942" cy="369332"/>
          </a:xfrm>
          <a:prstGeom prst="rect">
            <a:avLst/>
          </a:prstGeom>
          <a:noFill/>
        </p:spPr>
        <p:txBody>
          <a:bodyPr wrap="square" rtlCol="0">
            <a:spAutoFit/>
          </a:bodyPr>
          <a:lstStyle/>
          <a:p>
            <a:r>
              <a:rPr lang="en-US" altLang="zh-CN" dirty="0"/>
              <a:t>3</a:t>
            </a:r>
            <a:endParaRPr lang="zh-CN" altLang="en-US" dirty="0"/>
          </a:p>
        </p:txBody>
      </p:sp>
    </p:spTree>
    <p:extLst>
      <p:ext uri="{BB962C8B-B14F-4D97-AF65-F5344CB8AC3E}">
        <p14:creationId xmlns:p14="http://schemas.microsoft.com/office/powerpoint/2010/main" val="20691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286" name="文本框 285">
            <a:extLst>
              <a:ext uri="{FF2B5EF4-FFF2-40B4-BE49-F238E27FC236}">
                <a16:creationId xmlns:a16="http://schemas.microsoft.com/office/drawing/2014/main" id="{9EF85DBB-694F-4353-D518-3DDC7862360C}"/>
              </a:ext>
            </a:extLst>
          </p:cNvPr>
          <p:cNvSpPr txBox="1"/>
          <p:nvPr/>
        </p:nvSpPr>
        <p:spPr>
          <a:xfrm>
            <a:off x="0" y="30453"/>
            <a:ext cx="3637865" cy="461665"/>
          </a:xfrm>
          <a:prstGeom prst="rect">
            <a:avLst/>
          </a:prstGeom>
          <a:noFill/>
        </p:spPr>
        <p:txBody>
          <a:bodyPr wrap="square" rtlCol="0">
            <a:spAutoFit/>
          </a:bodyPr>
          <a:lstStyle/>
          <a:p>
            <a:pPr algn="ctr"/>
            <a:r>
              <a:rPr lang="zh-CN" altLang="en-US" sz="2400" b="1" dirty="0">
                <a:solidFill>
                  <a:schemeClr val="bg1"/>
                </a:solidFill>
              </a:rPr>
              <a:t>二、研究现状及发展趋势</a:t>
            </a:r>
          </a:p>
        </p:txBody>
      </p:sp>
      <p:sp>
        <p:nvSpPr>
          <p:cNvPr id="33" name="文本框 32">
            <a:extLst>
              <a:ext uri="{FF2B5EF4-FFF2-40B4-BE49-F238E27FC236}">
                <a16:creationId xmlns:a16="http://schemas.microsoft.com/office/drawing/2014/main" id="{82B20578-C2B9-FCF4-622B-193BFE0C5CAE}"/>
              </a:ext>
            </a:extLst>
          </p:cNvPr>
          <p:cNvSpPr txBox="1"/>
          <p:nvPr/>
        </p:nvSpPr>
        <p:spPr>
          <a:xfrm>
            <a:off x="387798" y="4147113"/>
            <a:ext cx="980952" cy="1384995"/>
          </a:xfrm>
          <a:prstGeom prst="rect">
            <a:avLst/>
          </a:prstGeom>
          <a:noFill/>
          <a:ln>
            <a:solidFill>
              <a:srgbClr val="00B050"/>
            </a:solidFill>
          </a:ln>
        </p:spPr>
        <p:txBody>
          <a:bodyPr wrap="square" rtlCol="0">
            <a:spAutoFit/>
          </a:bodyPr>
          <a:lstStyle/>
          <a:p>
            <a:r>
              <a:rPr lang="en-US" altLang="zh-CN" sz="1400" b="1" dirty="0">
                <a:solidFill>
                  <a:srgbClr val="00B050"/>
                </a:solidFill>
              </a:rPr>
              <a:t>Girard</a:t>
            </a:r>
            <a:r>
              <a:rPr lang="zh-CN" altLang="en-US" sz="1400" b="1" dirty="0">
                <a:solidFill>
                  <a:srgbClr val="00B050"/>
                </a:solidFill>
              </a:rPr>
              <a:t>（</a:t>
            </a:r>
            <a:r>
              <a:rPr lang="en-US" altLang="zh-CN" sz="1400" b="1" dirty="0">
                <a:solidFill>
                  <a:srgbClr val="00B050"/>
                </a:solidFill>
              </a:rPr>
              <a:t>1963</a:t>
            </a:r>
            <a:r>
              <a:rPr lang="zh-CN" altLang="en-US" sz="1400" b="1" dirty="0">
                <a:solidFill>
                  <a:srgbClr val="00B050"/>
                </a:solidFill>
              </a:rPr>
              <a:t>）利用阿达玛变换（</a:t>
            </a:r>
            <a:r>
              <a:rPr lang="en-US" altLang="zh-CN" sz="1400" b="1" dirty="0">
                <a:solidFill>
                  <a:srgbClr val="00B050"/>
                </a:solidFill>
              </a:rPr>
              <a:t>HT</a:t>
            </a:r>
            <a:r>
              <a:rPr lang="zh-CN" altLang="en-US" sz="1400" b="1" dirty="0">
                <a:solidFill>
                  <a:srgbClr val="00B050"/>
                </a:solidFill>
              </a:rPr>
              <a:t>）进行重建</a:t>
            </a:r>
          </a:p>
        </p:txBody>
      </p:sp>
      <p:sp>
        <p:nvSpPr>
          <p:cNvPr id="36" name="文本框 35">
            <a:extLst>
              <a:ext uri="{FF2B5EF4-FFF2-40B4-BE49-F238E27FC236}">
                <a16:creationId xmlns:a16="http://schemas.microsoft.com/office/drawing/2014/main" id="{18FB6997-92FF-98C5-4BCF-F0037021F8C1}"/>
              </a:ext>
            </a:extLst>
          </p:cNvPr>
          <p:cNvSpPr txBox="1"/>
          <p:nvPr/>
        </p:nvSpPr>
        <p:spPr>
          <a:xfrm>
            <a:off x="442694" y="1223933"/>
            <a:ext cx="878047" cy="1815882"/>
          </a:xfrm>
          <a:prstGeom prst="rect">
            <a:avLst/>
          </a:prstGeom>
          <a:noFill/>
          <a:ln>
            <a:solidFill>
              <a:srgbClr val="00B050"/>
            </a:solidFill>
          </a:ln>
        </p:spPr>
        <p:txBody>
          <a:bodyPr wrap="square" rtlCol="0">
            <a:spAutoFit/>
          </a:bodyPr>
          <a:lstStyle/>
          <a:p>
            <a:pPr algn="just"/>
            <a:r>
              <a:rPr lang="en-US" altLang="zh-CN" sz="1400" b="1" kern="0" dirty="0" err="1">
                <a:solidFill>
                  <a:srgbClr val="00B050"/>
                </a:solidFill>
                <a:ea typeface="华文宋体" panose="02010600040101010101" pitchFamily="2" charset="-122"/>
                <a:cs typeface="Times New Roman" panose="02020603050405020304" pitchFamily="18" charset="0"/>
              </a:rPr>
              <a:t>Golay</a:t>
            </a:r>
            <a:r>
              <a:rPr lang="zh-CN" altLang="en-US" sz="1400" b="1" kern="0" dirty="0">
                <a:solidFill>
                  <a:srgbClr val="00B050"/>
                </a:solidFill>
                <a:ea typeface="华文宋体" panose="02010600040101010101" pitchFamily="2" charset="-122"/>
                <a:cs typeface="Times New Roman" panose="02020603050405020304" pitchFamily="18" charset="0"/>
              </a:rPr>
              <a:t>（</a:t>
            </a:r>
            <a:r>
              <a:rPr lang="en-US" altLang="zh-CN" sz="1400" b="1" kern="0" dirty="0">
                <a:solidFill>
                  <a:srgbClr val="00B050"/>
                </a:solidFill>
                <a:ea typeface="华文宋体" panose="02010600040101010101" pitchFamily="2" charset="-122"/>
                <a:cs typeface="Times New Roman" panose="02020603050405020304" pitchFamily="18" charset="0"/>
              </a:rPr>
              <a:t>1949</a:t>
            </a:r>
            <a:r>
              <a:rPr lang="zh-CN" altLang="en-US" sz="1400" b="1" kern="0" dirty="0">
                <a:solidFill>
                  <a:srgbClr val="00B050"/>
                </a:solidFill>
                <a:ea typeface="华文宋体" panose="02010600040101010101" pitchFamily="2" charset="-122"/>
                <a:cs typeface="Times New Roman" panose="02020603050405020304" pitchFamily="18" charset="0"/>
              </a:rPr>
              <a:t>）创建了第一个基于编码孔径的计算光谱仪</a:t>
            </a:r>
            <a:endParaRPr lang="zh-CN" altLang="en-US" sz="1400" b="1" dirty="0">
              <a:solidFill>
                <a:srgbClr val="00B050"/>
              </a:solidFill>
            </a:endParaRPr>
          </a:p>
        </p:txBody>
      </p:sp>
      <p:cxnSp>
        <p:nvCxnSpPr>
          <p:cNvPr id="278" name="直接连接符 277">
            <a:extLst>
              <a:ext uri="{FF2B5EF4-FFF2-40B4-BE49-F238E27FC236}">
                <a16:creationId xmlns:a16="http://schemas.microsoft.com/office/drawing/2014/main" id="{5F7BDCC3-4818-536E-1DB6-77B4464AD40B}"/>
              </a:ext>
            </a:extLst>
          </p:cNvPr>
          <p:cNvCxnSpPr>
            <a:cxnSpLocks/>
          </p:cNvCxnSpPr>
          <p:nvPr/>
        </p:nvCxnSpPr>
        <p:spPr>
          <a:xfrm>
            <a:off x="4372945" y="3740727"/>
            <a:ext cx="0" cy="406386"/>
          </a:xfrm>
          <a:prstGeom prst="line">
            <a:avLst/>
          </a:prstGeom>
          <a:ln/>
        </p:spPr>
        <p:style>
          <a:lnRef idx="3">
            <a:schemeClr val="accent1"/>
          </a:lnRef>
          <a:fillRef idx="0">
            <a:schemeClr val="accent1"/>
          </a:fillRef>
          <a:effectRef idx="2">
            <a:schemeClr val="accent1"/>
          </a:effectRef>
          <a:fontRef idx="minor">
            <a:schemeClr val="tx1"/>
          </a:fontRef>
        </p:style>
      </p:cxnSp>
      <p:sp>
        <p:nvSpPr>
          <p:cNvPr id="315" name="箭头: V 形 314">
            <a:extLst>
              <a:ext uri="{FF2B5EF4-FFF2-40B4-BE49-F238E27FC236}">
                <a16:creationId xmlns:a16="http://schemas.microsoft.com/office/drawing/2014/main" id="{BC84F88E-FC35-5528-F970-9A5F92C37FFA}"/>
              </a:ext>
            </a:extLst>
          </p:cNvPr>
          <p:cNvSpPr/>
          <p:nvPr/>
        </p:nvSpPr>
        <p:spPr>
          <a:xfrm>
            <a:off x="558210" y="3344119"/>
            <a:ext cx="7842424" cy="380697"/>
          </a:xfrm>
          <a:prstGeom prst="chevron">
            <a:avLst/>
          </a:prstGeom>
          <a:solidFill>
            <a:schemeClr val="bg2">
              <a:lumMod val="50000"/>
            </a:schemeClr>
          </a:solidFill>
          <a:ln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16" name="文本框 315">
            <a:extLst>
              <a:ext uri="{FF2B5EF4-FFF2-40B4-BE49-F238E27FC236}">
                <a16:creationId xmlns:a16="http://schemas.microsoft.com/office/drawing/2014/main" id="{337539A3-4C31-2BC3-2250-F33EB9D375B3}"/>
              </a:ext>
            </a:extLst>
          </p:cNvPr>
          <p:cNvSpPr txBox="1"/>
          <p:nvPr/>
        </p:nvSpPr>
        <p:spPr>
          <a:xfrm>
            <a:off x="808805" y="3379553"/>
            <a:ext cx="632787" cy="307777"/>
          </a:xfrm>
          <a:prstGeom prst="rect">
            <a:avLst/>
          </a:prstGeom>
          <a:noFill/>
        </p:spPr>
        <p:txBody>
          <a:bodyPr wrap="square" rtlCol="0">
            <a:spAutoFit/>
          </a:bodyPr>
          <a:lstStyle/>
          <a:p>
            <a:r>
              <a:rPr lang="en-US" altLang="zh-CN" sz="1400" b="1" dirty="0">
                <a:solidFill>
                  <a:schemeClr val="bg1"/>
                </a:solidFill>
                <a:latin typeface="Times New Roman" panose="02020603050405020304" pitchFamily="18" charset="0"/>
                <a:cs typeface="Times New Roman" panose="02020603050405020304" pitchFamily="18" charset="0"/>
              </a:rPr>
              <a:t>2000s</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
        <p:nvSpPr>
          <p:cNvPr id="317" name="文本框 316">
            <a:extLst>
              <a:ext uri="{FF2B5EF4-FFF2-40B4-BE49-F238E27FC236}">
                <a16:creationId xmlns:a16="http://schemas.microsoft.com/office/drawing/2014/main" id="{C649A222-9ED1-66AB-0297-FFA81431A969}"/>
              </a:ext>
            </a:extLst>
          </p:cNvPr>
          <p:cNvSpPr txBox="1"/>
          <p:nvPr/>
        </p:nvSpPr>
        <p:spPr>
          <a:xfrm>
            <a:off x="2245303" y="3386049"/>
            <a:ext cx="632787" cy="307777"/>
          </a:xfrm>
          <a:prstGeom prst="rect">
            <a:avLst/>
          </a:prstGeom>
          <a:noFill/>
        </p:spPr>
        <p:txBody>
          <a:bodyPr wrap="square" rtlCol="0">
            <a:spAutoFit/>
          </a:bodyPr>
          <a:lstStyle/>
          <a:p>
            <a:r>
              <a:rPr lang="en-US" altLang="zh-CN" sz="1400" b="1" dirty="0">
                <a:solidFill>
                  <a:schemeClr val="bg1"/>
                </a:solidFill>
                <a:latin typeface="Times New Roman" panose="02020603050405020304" pitchFamily="18" charset="0"/>
                <a:cs typeface="Times New Roman" panose="02020603050405020304" pitchFamily="18" charset="0"/>
              </a:rPr>
              <a:t>2005</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
        <p:nvSpPr>
          <p:cNvPr id="318" name="文本框 317">
            <a:extLst>
              <a:ext uri="{FF2B5EF4-FFF2-40B4-BE49-F238E27FC236}">
                <a16:creationId xmlns:a16="http://schemas.microsoft.com/office/drawing/2014/main" id="{E6715905-3B46-63C2-83D0-FB6DBADBFACB}"/>
              </a:ext>
            </a:extLst>
          </p:cNvPr>
          <p:cNvSpPr txBox="1"/>
          <p:nvPr/>
        </p:nvSpPr>
        <p:spPr>
          <a:xfrm>
            <a:off x="3682815" y="3379552"/>
            <a:ext cx="614380" cy="307777"/>
          </a:xfrm>
          <a:prstGeom prst="rect">
            <a:avLst/>
          </a:prstGeom>
          <a:noFill/>
        </p:spPr>
        <p:txBody>
          <a:bodyPr wrap="square" rtlCol="0">
            <a:spAutoFit/>
          </a:bodyPr>
          <a:lstStyle/>
          <a:p>
            <a:r>
              <a:rPr lang="en-US" altLang="zh-CN" sz="1400" b="1" dirty="0">
                <a:solidFill>
                  <a:schemeClr val="bg1"/>
                </a:solidFill>
                <a:latin typeface="Times New Roman" panose="02020603050405020304" pitchFamily="18" charset="0"/>
                <a:cs typeface="Times New Roman" panose="02020603050405020304" pitchFamily="18" charset="0"/>
              </a:rPr>
              <a:t>2010</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
        <p:nvSpPr>
          <p:cNvPr id="319" name="文本框 318">
            <a:extLst>
              <a:ext uri="{FF2B5EF4-FFF2-40B4-BE49-F238E27FC236}">
                <a16:creationId xmlns:a16="http://schemas.microsoft.com/office/drawing/2014/main" id="{B4954452-254B-8D9B-D787-A22AAD34F96D}"/>
              </a:ext>
            </a:extLst>
          </p:cNvPr>
          <p:cNvSpPr txBox="1"/>
          <p:nvPr/>
        </p:nvSpPr>
        <p:spPr>
          <a:xfrm>
            <a:off x="5101920" y="3366109"/>
            <a:ext cx="618223" cy="307777"/>
          </a:xfrm>
          <a:prstGeom prst="rect">
            <a:avLst/>
          </a:prstGeom>
          <a:noFill/>
        </p:spPr>
        <p:txBody>
          <a:bodyPr wrap="square" rtlCol="0">
            <a:spAutoFit/>
          </a:bodyPr>
          <a:lstStyle/>
          <a:p>
            <a:r>
              <a:rPr lang="en-US" altLang="zh-CN" sz="1400" b="1" dirty="0">
                <a:solidFill>
                  <a:schemeClr val="bg1"/>
                </a:solidFill>
                <a:latin typeface="Times New Roman" panose="02020603050405020304" pitchFamily="18" charset="0"/>
                <a:cs typeface="Times New Roman" panose="02020603050405020304" pitchFamily="18" charset="0"/>
              </a:rPr>
              <a:t>2015</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
        <p:nvSpPr>
          <p:cNvPr id="320" name="文本框 319">
            <a:extLst>
              <a:ext uri="{FF2B5EF4-FFF2-40B4-BE49-F238E27FC236}">
                <a16:creationId xmlns:a16="http://schemas.microsoft.com/office/drawing/2014/main" id="{9D19B481-5394-4AA9-5E6C-EF7CECA38E44}"/>
              </a:ext>
            </a:extLst>
          </p:cNvPr>
          <p:cNvSpPr txBox="1"/>
          <p:nvPr/>
        </p:nvSpPr>
        <p:spPr>
          <a:xfrm>
            <a:off x="6505399" y="3386049"/>
            <a:ext cx="541193" cy="307777"/>
          </a:xfrm>
          <a:prstGeom prst="rect">
            <a:avLst/>
          </a:prstGeom>
          <a:noFill/>
        </p:spPr>
        <p:txBody>
          <a:bodyPr wrap="square" rtlCol="0">
            <a:spAutoFit/>
          </a:bodyPr>
          <a:lstStyle/>
          <a:p>
            <a:r>
              <a:rPr lang="en-US" altLang="zh-CN" sz="1400" b="1" dirty="0">
                <a:solidFill>
                  <a:schemeClr val="bg1"/>
                </a:solidFill>
                <a:latin typeface="Times New Roman" panose="02020603050405020304" pitchFamily="18" charset="0"/>
                <a:cs typeface="Times New Roman" panose="02020603050405020304" pitchFamily="18" charset="0"/>
              </a:rPr>
              <a:t>2020</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
        <p:nvSpPr>
          <p:cNvPr id="321" name="文本框 320">
            <a:extLst>
              <a:ext uri="{FF2B5EF4-FFF2-40B4-BE49-F238E27FC236}">
                <a16:creationId xmlns:a16="http://schemas.microsoft.com/office/drawing/2014/main" id="{EA774D0B-4A9F-4BF7-6F37-77AB48BA0A62}"/>
              </a:ext>
            </a:extLst>
          </p:cNvPr>
          <p:cNvSpPr txBox="1"/>
          <p:nvPr/>
        </p:nvSpPr>
        <p:spPr>
          <a:xfrm>
            <a:off x="7483318" y="3371220"/>
            <a:ext cx="680225" cy="307777"/>
          </a:xfrm>
          <a:prstGeom prst="rect">
            <a:avLst/>
          </a:prstGeom>
          <a:noFill/>
        </p:spPr>
        <p:txBody>
          <a:bodyPr wrap="square" rtlCol="0">
            <a:spAutoFit/>
          </a:bodyPr>
          <a:lstStyle/>
          <a:p>
            <a:r>
              <a:rPr lang="en-US" altLang="zh-CN" sz="1400" b="1" dirty="0">
                <a:solidFill>
                  <a:schemeClr val="bg1"/>
                </a:solidFill>
                <a:latin typeface="Times New Roman" panose="02020603050405020304" pitchFamily="18" charset="0"/>
                <a:cs typeface="Times New Roman" panose="02020603050405020304" pitchFamily="18" charset="0"/>
              </a:rPr>
              <a:t>2022</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cxnSp>
        <p:nvCxnSpPr>
          <p:cNvPr id="328" name="直接连接符 327">
            <a:extLst>
              <a:ext uri="{FF2B5EF4-FFF2-40B4-BE49-F238E27FC236}">
                <a16:creationId xmlns:a16="http://schemas.microsoft.com/office/drawing/2014/main" id="{B49A4274-21FA-059D-B915-54F89A60E3CE}"/>
              </a:ext>
            </a:extLst>
          </p:cNvPr>
          <p:cNvCxnSpPr>
            <a:cxnSpLocks/>
          </p:cNvCxnSpPr>
          <p:nvPr/>
        </p:nvCxnSpPr>
        <p:spPr>
          <a:xfrm flipH="1">
            <a:off x="664629" y="3039815"/>
            <a:ext cx="1" cy="30430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892498B1-947A-7DB4-E1CD-A0C40D6C0CE0}"/>
              </a:ext>
            </a:extLst>
          </p:cNvPr>
          <p:cNvCxnSpPr>
            <a:cxnSpLocks/>
          </p:cNvCxnSpPr>
          <p:nvPr/>
        </p:nvCxnSpPr>
        <p:spPr>
          <a:xfrm>
            <a:off x="808805" y="3724816"/>
            <a:ext cx="0" cy="4230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32" name="文本框 331">
            <a:extLst>
              <a:ext uri="{FF2B5EF4-FFF2-40B4-BE49-F238E27FC236}">
                <a16:creationId xmlns:a16="http://schemas.microsoft.com/office/drawing/2014/main" id="{F97D006D-3B2E-A23D-9E11-CB7DA0052610}"/>
              </a:ext>
            </a:extLst>
          </p:cNvPr>
          <p:cNvSpPr txBox="1"/>
          <p:nvPr/>
        </p:nvSpPr>
        <p:spPr>
          <a:xfrm>
            <a:off x="1412378" y="1456328"/>
            <a:ext cx="1500680" cy="1384995"/>
          </a:xfrm>
          <a:prstGeom prst="rect">
            <a:avLst/>
          </a:prstGeom>
          <a:noFill/>
          <a:ln>
            <a:solidFill>
              <a:srgbClr val="5B9BD5"/>
            </a:solidFill>
          </a:ln>
        </p:spPr>
        <p:txBody>
          <a:bodyPr wrap="square">
            <a:spAutoFit/>
          </a:bodyPr>
          <a:lstStyle/>
          <a:p>
            <a:r>
              <a:rPr lang="zh-CN" altLang="en-US" sz="1400" dirty="0">
                <a:solidFill>
                  <a:srgbClr val="5B9BD5"/>
                </a:solidFill>
              </a:rPr>
              <a:t>Gehm等人（2006）提出了一种二维编码孔径方法并基于任何一个正交函数族来重建</a:t>
            </a:r>
          </a:p>
        </p:txBody>
      </p:sp>
      <p:sp>
        <p:nvSpPr>
          <p:cNvPr id="335" name="文本框 334">
            <a:extLst>
              <a:ext uri="{FF2B5EF4-FFF2-40B4-BE49-F238E27FC236}">
                <a16:creationId xmlns:a16="http://schemas.microsoft.com/office/drawing/2014/main" id="{A255DDB3-1AFC-DC40-2CC7-06AD7C6593A7}"/>
              </a:ext>
            </a:extLst>
          </p:cNvPr>
          <p:cNvSpPr txBox="1"/>
          <p:nvPr/>
        </p:nvSpPr>
        <p:spPr>
          <a:xfrm>
            <a:off x="1521511" y="4383016"/>
            <a:ext cx="1483166" cy="1384995"/>
          </a:xfrm>
          <a:prstGeom prst="rect">
            <a:avLst/>
          </a:prstGeom>
          <a:noFill/>
          <a:ln>
            <a:solidFill>
              <a:srgbClr val="5B9BD5"/>
            </a:solidFill>
          </a:ln>
        </p:spPr>
        <p:txBody>
          <a:bodyPr wrap="square">
            <a:spAutoFit/>
          </a:bodyPr>
          <a:lstStyle/>
          <a:p>
            <a:r>
              <a:rPr lang="zh-CN" altLang="en-US" sz="1400" dirty="0">
                <a:solidFill>
                  <a:srgbClr val="5B9BD5"/>
                </a:solidFill>
              </a:rPr>
              <a:t>Gehm等人（200</a:t>
            </a:r>
            <a:r>
              <a:rPr lang="en-US" altLang="zh-CN" sz="1400" dirty="0">
                <a:solidFill>
                  <a:srgbClr val="5B9BD5"/>
                </a:solidFill>
              </a:rPr>
              <a:t>7</a:t>
            </a:r>
            <a:r>
              <a:rPr lang="zh-CN" altLang="en-US" sz="1400" dirty="0">
                <a:solidFill>
                  <a:srgbClr val="5B9BD5"/>
                </a:solidFill>
              </a:rPr>
              <a:t>）利用非负小平方算法对光谱响应差异引起的数据位移进行校准</a:t>
            </a:r>
          </a:p>
        </p:txBody>
      </p:sp>
      <p:sp>
        <p:nvSpPr>
          <p:cNvPr id="338" name="文本框 337">
            <a:extLst>
              <a:ext uri="{FF2B5EF4-FFF2-40B4-BE49-F238E27FC236}">
                <a16:creationId xmlns:a16="http://schemas.microsoft.com/office/drawing/2014/main" id="{8B8B8590-9DBF-8E2E-9A86-D7FEA56C28C2}"/>
              </a:ext>
            </a:extLst>
          </p:cNvPr>
          <p:cNvSpPr txBox="1"/>
          <p:nvPr/>
        </p:nvSpPr>
        <p:spPr>
          <a:xfrm>
            <a:off x="2973038" y="1313514"/>
            <a:ext cx="1376552" cy="1169551"/>
          </a:xfrm>
          <a:prstGeom prst="rect">
            <a:avLst/>
          </a:prstGeom>
          <a:noFill/>
          <a:ln>
            <a:solidFill>
              <a:srgbClr val="4472C4"/>
            </a:solidFill>
          </a:ln>
        </p:spPr>
        <p:txBody>
          <a:bodyPr wrap="square">
            <a:spAutoFit/>
          </a:bodyPr>
          <a:lstStyle/>
          <a:p>
            <a:r>
              <a:rPr lang="en-US" altLang="zh-CN" sz="1400" dirty="0">
                <a:solidFill>
                  <a:srgbClr val="4472C4"/>
                </a:solidFill>
                <a:effectLst/>
                <a:latin typeface="Times New Roman" panose="02020603050405020304" pitchFamily="18" charset="0"/>
              </a:rPr>
              <a:t>(Chang </a:t>
            </a:r>
            <a:r>
              <a:rPr lang="zh-CN" altLang="en-US" sz="1400" dirty="0">
                <a:solidFill>
                  <a:srgbClr val="4472C4"/>
                </a:solidFill>
                <a:effectLst/>
                <a:latin typeface="Times New Roman" panose="02020603050405020304" pitchFamily="18" charset="0"/>
              </a:rPr>
              <a:t>和</a:t>
            </a:r>
            <a:r>
              <a:rPr lang="en-US" altLang="zh-CN" sz="1400" dirty="0">
                <a:solidFill>
                  <a:srgbClr val="4472C4"/>
                </a:solidFill>
                <a:effectLst/>
                <a:latin typeface="Times New Roman" panose="02020603050405020304" pitchFamily="18" charset="0"/>
              </a:rPr>
              <a:t>Lee</a:t>
            </a:r>
            <a:r>
              <a:rPr lang="zh-CN" altLang="en-US" sz="1400" dirty="0">
                <a:solidFill>
                  <a:srgbClr val="4472C4"/>
                </a:solidFill>
                <a:effectLst/>
                <a:latin typeface="Times New Roman" panose="02020603050405020304" pitchFamily="18" charset="0"/>
              </a:rPr>
              <a:t>等人（</a:t>
            </a:r>
            <a:r>
              <a:rPr lang="en-US" altLang="zh-CN" sz="1400" dirty="0">
                <a:solidFill>
                  <a:srgbClr val="4472C4"/>
                </a:solidFill>
                <a:effectLst/>
                <a:latin typeface="Times New Roman" panose="02020603050405020304" pitchFamily="18" charset="0"/>
              </a:rPr>
              <a:t> 2008</a:t>
            </a:r>
            <a:r>
              <a:rPr lang="zh-CN" altLang="en-US" sz="1400" dirty="0">
                <a:solidFill>
                  <a:srgbClr val="4472C4"/>
                </a:solidFill>
                <a:effectLst/>
                <a:latin typeface="Times New Roman" panose="02020603050405020304" pitchFamily="18" charset="0"/>
              </a:rPr>
              <a:t>）</a:t>
            </a:r>
            <a:r>
              <a:rPr lang="zh-CN" altLang="en-US" sz="1400" dirty="0">
                <a:solidFill>
                  <a:srgbClr val="4472C4"/>
                </a:solidFill>
              </a:rPr>
              <a:t>非负约束最小二乘（NNLS）算法进行重构</a:t>
            </a:r>
          </a:p>
        </p:txBody>
      </p:sp>
      <p:cxnSp>
        <p:nvCxnSpPr>
          <p:cNvPr id="340" name="连接符: 肘形 339">
            <a:extLst>
              <a:ext uri="{FF2B5EF4-FFF2-40B4-BE49-F238E27FC236}">
                <a16:creationId xmlns:a16="http://schemas.microsoft.com/office/drawing/2014/main" id="{DB1D342D-975D-E4A8-7C5B-93B9C500CB7E}"/>
              </a:ext>
            </a:extLst>
          </p:cNvPr>
          <p:cNvCxnSpPr>
            <a:cxnSpLocks/>
          </p:cNvCxnSpPr>
          <p:nvPr/>
        </p:nvCxnSpPr>
        <p:spPr>
          <a:xfrm rot="5400000" flipH="1" flipV="1">
            <a:off x="3230787" y="2658576"/>
            <a:ext cx="861054" cy="505924"/>
          </a:xfrm>
          <a:prstGeom prst="bentConnector3">
            <a:avLst>
              <a:gd name="adj1" fmla="val 50000"/>
            </a:avLst>
          </a:prstGeom>
          <a:ln/>
        </p:spPr>
        <p:style>
          <a:lnRef idx="3">
            <a:schemeClr val="accent1"/>
          </a:lnRef>
          <a:fillRef idx="0">
            <a:schemeClr val="accent1"/>
          </a:fillRef>
          <a:effectRef idx="2">
            <a:schemeClr val="accent1"/>
          </a:effectRef>
          <a:fontRef idx="minor">
            <a:schemeClr val="tx1"/>
          </a:fontRef>
        </p:style>
      </p:cxnSp>
      <p:sp>
        <p:nvSpPr>
          <p:cNvPr id="342" name="文本框 341">
            <a:extLst>
              <a:ext uri="{FF2B5EF4-FFF2-40B4-BE49-F238E27FC236}">
                <a16:creationId xmlns:a16="http://schemas.microsoft.com/office/drawing/2014/main" id="{61C35836-CA9C-47A0-278E-1B2740970244}"/>
              </a:ext>
            </a:extLst>
          </p:cNvPr>
          <p:cNvSpPr txBox="1"/>
          <p:nvPr/>
        </p:nvSpPr>
        <p:spPr>
          <a:xfrm>
            <a:off x="3274125" y="4181777"/>
            <a:ext cx="1483166" cy="1600438"/>
          </a:xfrm>
          <a:prstGeom prst="rect">
            <a:avLst/>
          </a:prstGeom>
          <a:noFill/>
          <a:ln>
            <a:solidFill>
              <a:srgbClr val="4472C4"/>
            </a:solidFill>
          </a:ln>
        </p:spPr>
        <p:txBody>
          <a:bodyPr wrap="square">
            <a:spAutoFit/>
          </a:bodyPr>
          <a:lstStyle/>
          <a:p>
            <a:r>
              <a:rPr lang="zh-CN" altLang="en-US" sz="1400" dirty="0">
                <a:solidFill>
                  <a:srgbClr val="4472C4"/>
                </a:solidFill>
              </a:rPr>
              <a:t>Chang等人（2011）改进了算法，重构方法采用高斯核模板进行降噪，并将算法改进为l1-范数最小化方法</a:t>
            </a:r>
            <a:r>
              <a:rPr lang="zh-CN" altLang="en-US" sz="1400" dirty="0"/>
              <a:t>。</a:t>
            </a:r>
          </a:p>
        </p:txBody>
      </p:sp>
      <p:cxnSp>
        <p:nvCxnSpPr>
          <p:cNvPr id="347" name="连接符: 肘形 346">
            <a:extLst>
              <a:ext uri="{FF2B5EF4-FFF2-40B4-BE49-F238E27FC236}">
                <a16:creationId xmlns:a16="http://schemas.microsoft.com/office/drawing/2014/main" id="{3281E848-EFFC-2949-E60B-6537CB4AFF02}"/>
              </a:ext>
            </a:extLst>
          </p:cNvPr>
          <p:cNvCxnSpPr>
            <a:cxnSpLocks/>
          </p:cNvCxnSpPr>
          <p:nvPr/>
        </p:nvCxnSpPr>
        <p:spPr>
          <a:xfrm rot="16200000" flipV="1">
            <a:off x="2450197" y="2938843"/>
            <a:ext cx="493480" cy="296328"/>
          </a:xfrm>
          <a:prstGeom prst="bentConnector3">
            <a:avLst>
              <a:gd name="adj1" fmla="val 50000"/>
            </a:avLst>
          </a:prstGeom>
        </p:spPr>
        <p:style>
          <a:lnRef idx="3">
            <a:schemeClr val="accent5"/>
          </a:lnRef>
          <a:fillRef idx="0">
            <a:schemeClr val="accent5"/>
          </a:fillRef>
          <a:effectRef idx="2">
            <a:schemeClr val="accent5"/>
          </a:effectRef>
          <a:fontRef idx="minor">
            <a:schemeClr val="tx1"/>
          </a:fontRef>
        </p:style>
      </p:cxnSp>
      <p:sp>
        <p:nvSpPr>
          <p:cNvPr id="352" name="文本框 351">
            <a:extLst>
              <a:ext uri="{FF2B5EF4-FFF2-40B4-BE49-F238E27FC236}">
                <a16:creationId xmlns:a16="http://schemas.microsoft.com/office/drawing/2014/main" id="{43F72BAE-D647-5052-D0AC-F6A5C42BD4D7}"/>
              </a:ext>
            </a:extLst>
          </p:cNvPr>
          <p:cNvSpPr txBox="1"/>
          <p:nvPr/>
        </p:nvSpPr>
        <p:spPr>
          <a:xfrm>
            <a:off x="4369461" y="1015564"/>
            <a:ext cx="1350682" cy="1384995"/>
          </a:xfrm>
          <a:prstGeom prst="rect">
            <a:avLst/>
          </a:prstGeom>
          <a:noFill/>
          <a:ln>
            <a:solidFill>
              <a:srgbClr val="ED7D31"/>
            </a:solidFill>
          </a:ln>
        </p:spPr>
        <p:txBody>
          <a:bodyPr wrap="square">
            <a:spAutoFit/>
          </a:bodyPr>
          <a:lstStyle/>
          <a:p>
            <a:r>
              <a:rPr lang="zh-CN" altLang="en-US" sz="1400" dirty="0">
                <a:solidFill>
                  <a:srgbClr val="ED7D31"/>
                </a:solidFill>
              </a:rPr>
              <a:t>Oliver等人（2012）分析信号频谱的稀疏性，利用压缩感知算法重建</a:t>
            </a:r>
          </a:p>
        </p:txBody>
      </p:sp>
      <p:cxnSp>
        <p:nvCxnSpPr>
          <p:cNvPr id="354" name="连接符: 肘形 353">
            <a:extLst>
              <a:ext uri="{FF2B5EF4-FFF2-40B4-BE49-F238E27FC236}">
                <a16:creationId xmlns:a16="http://schemas.microsoft.com/office/drawing/2014/main" id="{7B296672-59F8-975E-6F85-A5CDE2A1D6AB}"/>
              </a:ext>
            </a:extLst>
          </p:cNvPr>
          <p:cNvCxnSpPr>
            <a:cxnSpLocks/>
          </p:cNvCxnSpPr>
          <p:nvPr/>
        </p:nvCxnSpPr>
        <p:spPr>
          <a:xfrm rot="5400000" flipH="1" flipV="1">
            <a:off x="4329639" y="2694283"/>
            <a:ext cx="910531" cy="354476"/>
          </a:xfrm>
          <a:prstGeom prst="bentConnector3">
            <a:avLst/>
          </a:prstGeom>
        </p:spPr>
        <p:style>
          <a:lnRef idx="3">
            <a:schemeClr val="accent2"/>
          </a:lnRef>
          <a:fillRef idx="0">
            <a:schemeClr val="accent2"/>
          </a:fillRef>
          <a:effectRef idx="2">
            <a:schemeClr val="accent2"/>
          </a:effectRef>
          <a:fontRef idx="minor">
            <a:schemeClr val="tx1"/>
          </a:fontRef>
        </p:style>
      </p:cxnSp>
      <p:sp>
        <p:nvSpPr>
          <p:cNvPr id="356" name="文本框 355">
            <a:extLst>
              <a:ext uri="{FF2B5EF4-FFF2-40B4-BE49-F238E27FC236}">
                <a16:creationId xmlns:a16="http://schemas.microsoft.com/office/drawing/2014/main" id="{9E8F4D6D-97C1-F2F7-B3FE-8C19C0DEB5A1}"/>
              </a:ext>
            </a:extLst>
          </p:cNvPr>
          <p:cNvSpPr txBox="1"/>
          <p:nvPr/>
        </p:nvSpPr>
        <p:spPr>
          <a:xfrm>
            <a:off x="5740014" y="1092714"/>
            <a:ext cx="1358694" cy="1384995"/>
          </a:xfrm>
          <a:prstGeom prst="rect">
            <a:avLst/>
          </a:prstGeom>
          <a:noFill/>
          <a:ln>
            <a:solidFill>
              <a:srgbClr val="FF0000"/>
            </a:solidFill>
          </a:ln>
        </p:spPr>
        <p:txBody>
          <a:bodyPr wrap="square">
            <a:spAutoFit/>
          </a:bodyPr>
          <a:lstStyle/>
          <a:p>
            <a:r>
              <a:rPr lang="zh-CN" altLang="zh-CN" sz="1400" dirty="0">
                <a:solidFill>
                  <a:srgbClr val="FF0000"/>
                </a:solidFill>
                <a:effectLst/>
                <a:latin typeface="+mn-ea"/>
                <a:cs typeface="Times New Roman" panose="02020603050405020304" pitchFamily="18" charset="0"/>
              </a:rPr>
              <a:t>张尚，董玉涵（</a:t>
            </a:r>
            <a:r>
              <a:rPr lang="en-US" altLang="zh-CN" sz="1400" dirty="0">
                <a:solidFill>
                  <a:srgbClr val="FF0000"/>
                </a:solidFill>
                <a:effectLst/>
                <a:latin typeface="+mn-ea"/>
                <a:cs typeface="Times New Roman" panose="02020603050405020304" pitchFamily="18" charset="0"/>
              </a:rPr>
              <a:t>2018</a:t>
            </a:r>
            <a:r>
              <a:rPr lang="zh-CN" altLang="zh-CN" sz="1400" dirty="0">
                <a:solidFill>
                  <a:srgbClr val="FF0000"/>
                </a:solidFill>
                <a:effectLst/>
                <a:latin typeface="+mn-ea"/>
                <a:cs typeface="Times New Roman" panose="02020603050405020304" pitchFamily="18" charset="0"/>
              </a:rPr>
              <a:t>）提出了一种基于稀疏优化和字典学习的重建算法</a:t>
            </a:r>
            <a:endParaRPr lang="zh-CN" altLang="en-US" sz="1400" dirty="0">
              <a:solidFill>
                <a:srgbClr val="FF0000"/>
              </a:solidFill>
              <a:latin typeface="+mn-ea"/>
            </a:endParaRPr>
          </a:p>
        </p:txBody>
      </p:sp>
      <p:sp>
        <p:nvSpPr>
          <p:cNvPr id="358" name="文本框 357">
            <a:extLst>
              <a:ext uri="{FF2B5EF4-FFF2-40B4-BE49-F238E27FC236}">
                <a16:creationId xmlns:a16="http://schemas.microsoft.com/office/drawing/2014/main" id="{A92FA2C2-B266-E27D-4FCD-F7A12A4D1AB4}"/>
              </a:ext>
            </a:extLst>
          </p:cNvPr>
          <p:cNvSpPr txBox="1"/>
          <p:nvPr/>
        </p:nvSpPr>
        <p:spPr>
          <a:xfrm>
            <a:off x="4929201" y="4338041"/>
            <a:ext cx="1635573" cy="1384995"/>
          </a:xfrm>
          <a:prstGeom prst="rect">
            <a:avLst/>
          </a:prstGeom>
          <a:noFill/>
          <a:ln>
            <a:solidFill>
              <a:srgbClr val="FFC000"/>
            </a:solidFill>
          </a:ln>
        </p:spPr>
        <p:txBody>
          <a:bodyPr wrap="square">
            <a:spAutoFit/>
          </a:bodyPr>
          <a:lstStyle/>
          <a:p>
            <a:r>
              <a:rPr lang="en-US" altLang="zh-CN" sz="1400" dirty="0">
                <a:solidFill>
                  <a:srgbClr val="FFC000"/>
                </a:solidFill>
                <a:effectLst/>
                <a:latin typeface="+mn-ea"/>
                <a:cs typeface="Times New Roman" panose="02020603050405020304" pitchFamily="18" charset="0"/>
              </a:rPr>
              <a:t>2019</a:t>
            </a:r>
            <a:r>
              <a:rPr lang="zh-CN" altLang="zh-CN" sz="1400" dirty="0">
                <a:solidFill>
                  <a:srgbClr val="FFC000"/>
                </a:solidFill>
                <a:effectLst/>
                <a:latin typeface="+mn-ea"/>
                <a:cs typeface="Times New Roman" panose="02020603050405020304" pitchFamily="18" charset="0"/>
              </a:rPr>
              <a:t>年浙大杨宗银利用高斯基函数拟合的重建光谱数据，并且结合起来成功做了世界上第一个微型化计算光谱仪</a:t>
            </a:r>
            <a:endParaRPr lang="zh-CN" altLang="en-US" sz="1400" dirty="0">
              <a:solidFill>
                <a:srgbClr val="FFC000"/>
              </a:solidFill>
              <a:latin typeface="+mn-ea"/>
            </a:endParaRPr>
          </a:p>
        </p:txBody>
      </p:sp>
      <p:sp>
        <p:nvSpPr>
          <p:cNvPr id="360" name="文本框 359">
            <a:extLst>
              <a:ext uri="{FF2B5EF4-FFF2-40B4-BE49-F238E27FC236}">
                <a16:creationId xmlns:a16="http://schemas.microsoft.com/office/drawing/2014/main" id="{2EDC950E-8452-079D-E104-BA2EC67B2961}"/>
              </a:ext>
            </a:extLst>
          </p:cNvPr>
          <p:cNvSpPr txBox="1"/>
          <p:nvPr/>
        </p:nvSpPr>
        <p:spPr>
          <a:xfrm>
            <a:off x="7178807" y="1149510"/>
            <a:ext cx="1289245" cy="1384995"/>
          </a:xfrm>
          <a:prstGeom prst="rect">
            <a:avLst/>
          </a:prstGeom>
          <a:noFill/>
          <a:ln>
            <a:solidFill>
              <a:srgbClr val="002060"/>
            </a:solidFill>
          </a:ln>
        </p:spPr>
        <p:txBody>
          <a:bodyPr wrap="square">
            <a:spAutoFit/>
          </a:bodyPr>
          <a:lstStyle/>
          <a:p>
            <a:r>
              <a:rPr lang="en-US" altLang="zh-CN" sz="1400" dirty="0">
                <a:solidFill>
                  <a:srgbClr val="00B0F0"/>
                </a:solidFill>
                <a:effectLst/>
                <a:latin typeface="+mn-ea"/>
                <a:cs typeface="Times New Roman" panose="02020603050405020304" pitchFamily="18" charset="0"/>
              </a:rPr>
              <a:t>2020</a:t>
            </a:r>
            <a:r>
              <a:rPr lang="zh-CN" altLang="zh-CN" sz="1400" dirty="0">
                <a:solidFill>
                  <a:srgbClr val="00B0F0"/>
                </a:solidFill>
                <a:effectLst/>
                <a:latin typeface="+mn-ea"/>
                <a:cs typeface="Times New Roman" panose="02020603050405020304" pitchFamily="18" charset="0"/>
              </a:rPr>
              <a:t>年崔开宇等人利用稀疏编码方法并结合压缩感知的算法，专注于寻找基谱</a:t>
            </a:r>
            <a:endParaRPr lang="zh-CN" altLang="en-US" sz="1400" dirty="0">
              <a:solidFill>
                <a:srgbClr val="00B0F0"/>
              </a:solidFill>
              <a:latin typeface="+mn-ea"/>
            </a:endParaRPr>
          </a:p>
        </p:txBody>
      </p:sp>
      <p:cxnSp>
        <p:nvCxnSpPr>
          <p:cNvPr id="386" name="连接符: 肘形 385">
            <a:extLst>
              <a:ext uri="{FF2B5EF4-FFF2-40B4-BE49-F238E27FC236}">
                <a16:creationId xmlns:a16="http://schemas.microsoft.com/office/drawing/2014/main" id="{06D92CEB-EC81-A77D-34EE-E27CEC0F3A29}"/>
              </a:ext>
            </a:extLst>
          </p:cNvPr>
          <p:cNvCxnSpPr>
            <a:cxnSpLocks/>
          </p:cNvCxnSpPr>
          <p:nvPr/>
        </p:nvCxnSpPr>
        <p:spPr>
          <a:xfrm rot="5400000">
            <a:off x="2588615" y="3850520"/>
            <a:ext cx="648884" cy="391903"/>
          </a:xfrm>
          <a:prstGeom prst="bentConnector3">
            <a:avLst/>
          </a:prstGeom>
        </p:spPr>
        <p:style>
          <a:lnRef idx="3">
            <a:schemeClr val="accent5"/>
          </a:lnRef>
          <a:fillRef idx="0">
            <a:schemeClr val="accent5"/>
          </a:fillRef>
          <a:effectRef idx="2">
            <a:schemeClr val="accent5"/>
          </a:effectRef>
          <a:fontRef idx="minor">
            <a:schemeClr val="tx1"/>
          </a:fontRef>
        </p:style>
      </p:cxnSp>
      <p:cxnSp>
        <p:nvCxnSpPr>
          <p:cNvPr id="390" name="连接符: 肘形 389">
            <a:extLst>
              <a:ext uri="{FF2B5EF4-FFF2-40B4-BE49-F238E27FC236}">
                <a16:creationId xmlns:a16="http://schemas.microsoft.com/office/drawing/2014/main" id="{14F8E81D-3A62-BF3D-F329-CFCC7B7D7789}"/>
              </a:ext>
            </a:extLst>
          </p:cNvPr>
          <p:cNvCxnSpPr>
            <a:cxnSpLocks/>
          </p:cNvCxnSpPr>
          <p:nvPr/>
        </p:nvCxnSpPr>
        <p:spPr>
          <a:xfrm rot="5400000" flipH="1" flipV="1">
            <a:off x="6842334" y="2575220"/>
            <a:ext cx="807595" cy="730210"/>
          </a:xfrm>
          <a:prstGeom prst="bentConnector3">
            <a:avLst>
              <a:gd name="adj1" fmla="val 50000"/>
            </a:avLst>
          </a:prstGeom>
          <a:ln>
            <a:solidFill>
              <a:srgbClr val="00B0F0"/>
            </a:solidFill>
          </a:ln>
        </p:spPr>
        <p:style>
          <a:lnRef idx="3">
            <a:schemeClr val="dk1"/>
          </a:lnRef>
          <a:fillRef idx="0">
            <a:schemeClr val="dk1"/>
          </a:fillRef>
          <a:effectRef idx="2">
            <a:schemeClr val="dk1"/>
          </a:effectRef>
          <a:fontRef idx="minor">
            <a:schemeClr val="tx1"/>
          </a:fontRef>
        </p:style>
      </p:cxnSp>
      <p:cxnSp>
        <p:nvCxnSpPr>
          <p:cNvPr id="397" name="连接符: 肘形 396">
            <a:extLst>
              <a:ext uri="{FF2B5EF4-FFF2-40B4-BE49-F238E27FC236}">
                <a16:creationId xmlns:a16="http://schemas.microsoft.com/office/drawing/2014/main" id="{FC65E915-44AF-4B43-1DBF-78785FF17587}"/>
              </a:ext>
            </a:extLst>
          </p:cNvPr>
          <p:cNvCxnSpPr>
            <a:cxnSpLocks/>
          </p:cNvCxnSpPr>
          <p:nvPr/>
        </p:nvCxnSpPr>
        <p:spPr>
          <a:xfrm rot="5400000">
            <a:off x="6009399" y="2713058"/>
            <a:ext cx="819923" cy="383890"/>
          </a:xfrm>
          <a:prstGeom prst="bentConnector3">
            <a:avLst>
              <a:gd name="adj1" fmla="val 50000"/>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399" name="文本框 398">
            <a:extLst>
              <a:ext uri="{FF2B5EF4-FFF2-40B4-BE49-F238E27FC236}">
                <a16:creationId xmlns:a16="http://schemas.microsoft.com/office/drawing/2014/main" id="{0FDB6D62-0F5D-F9F9-2A3E-7673D119B2C0}"/>
              </a:ext>
            </a:extLst>
          </p:cNvPr>
          <p:cNvSpPr txBox="1"/>
          <p:nvPr/>
        </p:nvSpPr>
        <p:spPr>
          <a:xfrm>
            <a:off x="6708753" y="4095033"/>
            <a:ext cx="1570394" cy="1815882"/>
          </a:xfrm>
          <a:prstGeom prst="rect">
            <a:avLst/>
          </a:prstGeom>
          <a:noFill/>
          <a:ln>
            <a:solidFill>
              <a:schemeClr val="tx1"/>
            </a:solidFill>
          </a:ln>
        </p:spPr>
        <p:txBody>
          <a:bodyPr wrap="square">
            <a:spAutoFit/>
          </a:bodyPr>
          <a:lstStyle/>
          <a:p>
            <a:endParaRPr lang="en-US" altLang="zh-CN" sz="1400" dirty="0">
              <a:effectLst/>
              <a:latin typeface="+mn-ea"/>
              <a:cs typeface="Times New Roman" panose="02020603050405020304" pitchFamily="18" charset="0"/>
            </a:endParaRPr>
          </a:p>
          <a:p>
            <a:endParaRPr lang="en-US" altLang="zh-CN" sz="1400" dirty="0">
              <a:latin typeface="+mn-ea"/>
              <a:cs typeface="Times New Roman" panose="02020603050405020304" pitchFamily="18" charset="0"/>
            </a:endParaRPr>
          </a:p>
          <a:p>
            <a:endParaRPr lang="en-US" altLang="zh-CN" sz="1400" dirty="0">
              <a:effectLst/>
              <a:latin typeface="+mn-ea"/>
              <a:cs typeface="Times New Roman" panose="02020603050405020304" pitchFamily="18" charset="0"/>
            </a:endParaRPr>
          </a:p>
          <a:p>
            <a:endParaRPr lang="en-US" altLang="zh-CN" sz="1400" dirty="0">
              <a:latin typeface="+mn-ea"/>
              <a:cs typeface="Times New Roman" panose="02020603050405020304" pitchFamily="18" charset="0"/>
            </a:endParaRPr>
          </a:p>
          <a:p>
            <a:r>
              <a:rPr lang="en-US" altLang="zh-CN" sz="1400" dirty="0">
                <a:effectLst/>
                <a:latin typeface="+mn-ea"/>
                <a:cs typeface="Times New Roman" panose="02020603050405020304" pitchFamily="18" charset="0"/>
              </a:rPr>
              <a:t>2022</a:t>
            </a:r>
            <a:r>
              <a:rPr lang="zh-CN" altLang="en-US" sz="1400" dirty="0">
                <a:effectLst/>
                <a:latin typeface="+mn-ea"/>
                <a:cs typeface="Times New Roman" panose="02020603050405020304" pitchFamily="18" charset="0"/>
              </a:rPr>
              <a:t>年</a:t>
            </a:r>
            <a:r>
              <a:rPr lang="zh-CN" altLang="zh-CN" sz="1400" dirty="0">
                <a:effectLst/>
                <a:latin typeface="+mn-ea"/>
                <a:cs typeface="Times New Roman" panose="02020603050405020304" pitchFamily="18" charset="0"/>
              </a:rPr>
              <a:t>崔开宇等人</a:t>
            </a:r>
            <a:r>
              <a:rPr lang="zh-CN" altLang="en-US" sz="1400" dirty="0">
                <a:effectLst/>
                <a:latin typeface="+mn-ea"/>
                <a:cs typeface="Times New Roman" panose="02020603050405020304" pitchFamily="18" charset="0"/>
              </a:rPr>
              <a:t>改进威望</a:t>
            </a:r>
            <a:r>
              <a:rPr lang="zh-CN" altLang="zh-CN" sz="1400" dirty="0">
                <a:effectLst/>
                <a:latin typeface="+mn-ea"/>
                <a:cs typeface="Times New Roman" panose="02020603050405020304" pitchFamily="18" charset="0"/>
              </a:rPr>
              <a:t>利用</a:t>
            </a:r>
            <a:r>
              <a:rPr lang="zh-CN" altLang="en-US" sz="1400" dirty="0">
                <a:latin typeface="+mn-ea"/>
              </a:rPr>
              <a:t>编码解码器架构重建光谱</a:t>
            </a:r>
          </a:p>
        </p:txBody>
      </p:sp>
      <p:cxnSp>
        <p:nvCxnSpPr>
          <p:cNvPr id="405" name="直接连接符 404">
            <a:extLst>
              <a:ext uri="{FF2B5EF4-FFF2-40B4-BE49-F238E27FC236}">
                <a16:creationId xmlns:a16="http://schemas.microsoft.com/office/drawing/2014/main" id="{15B84627-3122-6053-9CB6-B06A6796071D}"/>
              </a:ext>
            </a:extLst>
          </p:cNvPr>
          <p:cNvCxnSpPr>
            <a:cxnSpLocks/>
          </p:cNvCxnSpPr>
          <p:nvPr/>
        </p:nvCxnSpPr>
        <p:spPr>
          <a:xfrm>
            <a:off x="7775690" y="3724816"/>
            <a:ext cx="0" cy="370217"/>
          </a:xfrm>
          <a:prstGeom prst="line">
            <a:avLst/>
          </a:prstGeom>
        </p:spPr>
        <p:style>
          <a:lnRef idx="3">
            <a:schemeClr val="accent1"/>
          </a:lnRef>
          <a:fillRef idx="0">
            <a:schemeClr val="accent1"/>
          </a:fillRef>
          <a:effectRef idx="2">
            <a:schemeClr val="accent1"/>
          </a:effectRef>
          <a:fontRef idx="minor">
            <a:schemeClr val="tx1"/>
          </a:fontRef>
        </p:style>
      </p:cxnSp>
      <p:pic>
        <p:nvPicPr>
          <p:cNvPr id="408" name="图片 407">
            <a:extLst>
              <a:ext uri="{FF2B5EF4-FFF2-40B4-BE49-F238E27FC236}">
                <a16:creationId xmlns:a16="http://schemas.microsoft.com/office/drawing/2014/main" id="{1F2218CE-0051-154C-DF6F-8FB4F95E7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5996" y="4157833"/>
            <a:ext cx="1414644" cy="817677"/>
          </a:xfrm>
          <a:prstGeom prst="rect">
            <a:avLst/>
          </a:prstGeom>
        </p:spPr>
      </p:pic>
      <p:sp>
        <p:nvSpPr>
          <p:cNvPr id="425" name="单圆角矩形 3">
            <a:extLst>
              <a:ext uri="{FF2B5EF4-FFF2-40B4-BE49-F238E27FC236}">
                <a16:creationId xmlns:a16="http://schemas.microsoft.com/office/drawing/2014/main" id="{592D4B50-2376-2530-83F2-919847CDE617}"/>
              </a:ext>
            </a:extLst>
          </p:cNvPr>
          <p:cNvSpPr/>
          <p:nvPr/>
        </p:nvSpPr>
        <p:spPr>
          <a:xfrm>
            <a:off x="326413" y="835459"/>
            <a:ext cx="8482088" cy="5565341"/>
          </a:xfrm>
          <a:prstGeom prst="round1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400" dirty="0">
              <a:solidFill>
                <a:prstClr val="white"/>
              </a:solidFill>
              <a:ea typeface="微软雅黑" panose="020B0503020204020204" pitchFamily="34" charset="-122"/>
            </a:endParaRPr>
          </a:p>
        </p:txBody>
      </p:sp>
      <p:sp>
        <p:nvSpPr>
          <p:cNvPr id="426" name="Rectangle 5">
            <a:extLst>
              <a:ext uri="{FF2B5EF4-FFF2-40B4-BE49-F238E27FC236}">
                <a16:creationId xmlns:a16="http://schemas.microsoft.com/office/drawing/2014/main" id="{E1BF69B4-2ED5-E707-27B7-14008545A734}"/>
              </a:ext>
            </a:extLst>
          </p:cNvPr>
          <p:cNvSpPr>
            <a:spLocks noChangeArrowheads="1"/>
          </p:cNvSpPr>
          <p:nvPr/>
        </p:nvSpPr>
        <p:spPr bwMode="auto">
          <a:xfrm>
            <a:off x="593343" y="600607"/>
            <a:ext cx="2899797" cy="489534"/>
          </a:xfrm>
          <a:prstGeom prst="round1Rect">
            <a:avLst/>
          </a:prstGeom>
          <a:solidFill>
            <a:srgbClr val="4472C4"/>
          </a:solidFill>
          <a:ln>
            <a:no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2.1</a:t>
            </a:r>
            <a:r>
              <a:rPr lang="zh-CN" altLang="en-US" sz="2000" b="1" dirty="0">
                <a:solidFill>
                  <a:schemeClr val="bg1"/>
                </a:solidFill>
                <a:latin typeface="微软雅黑" panose="020B0503020204020204" pitchFamily="34" charset="-122"/>
                <a:ea typeface="微软雅黑" panose="020B0503020204020204" pitchFamily="34" charset="-122"/>
              </a:rPr>
              <a:t>光谱重建发展时间轴</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cxnSp>
        <p:nvCxnSpPr>
          <p:cNvPr id="455" name="连接符: 肘形 454">
            <a:extLst>
              <a:ext uri="{FF2B5EF4-FFF2-40B4-BE49-F238E27FC236}">
                <a16:creationId xmlns:a16="http://schemas.microsoft.com/office/drawing/2014/main" id="{BB55D40A-42DC-898F-4E2E-F814FA8149D9}"/>
              </a:ext>
            </a:extLst>
          </p:cNvPr>
          <p:cNvCxnSpPr>
            <a:cxnSpLocks/>
          </p:cNvCxnSpPr>
          <p:nvPr/>
        </p:nvCxnSpPr>
        <p:spPr>
          <a:xfrm rot="5400000">
            <a:off x="5849699" y="3781416"/>
            <a:ext cx="609940" cy="517489"/>
          </a:xfrm>
          <a:prstGeom prst="bentConnector3">
            <a:avLst/>
          </a:prstGeom>
          <a:ln>
            <a:solidFill>
              <a:srgbClr val="FFC000"/>
            </a:solidFill>
          </a:ln>
        </p:spPr>
        <p:style>
          <a:lnRef idx="3">
            <a:schemeClr val="accent2"/>
          </a:lnRef>
          <a:fillRef idx="0">
            <a:schemeClr val="accent2"/>
          </a:fillRef>
          <a:effectRef idx="2">
            <a:schemeClr val="accent2"/>
          </a:effectRef>
          <a:fontRef idx="minor">
            <a:schemeClr val="tx1"/>
          </a:fontRef>
        </p:style>
      </p:cxnSp>
      <p:sp>
        <p:nvSpPr>
          <p:cNvPr id="465" name="文本框 464">
            <a:extLst>
              <a:ext uri="{FF2B5EF4-FFF2-40B4-BE49-F238E27FC236}">
                <a16:creationId xmlns:a16="http://schemas.microsoft.com/office/drawing/2014/main" id="{6F87FFB1-0168-D423-9408-E1095796EFA2}"/>
              </a:ext>
            </a:extLst>
          </p:cNvPr>
          <p:cNvSpPr txBox="1"/>
          <p:nvPr/>
        </p:nvSpPr>
        <p:spPr>
          <a:xfrm>
            <a:off x="8808501" y="6525790"/>
            <a:ext cx="219942" cy="369332"/>
          </a:xfrm>
          <a:prstGeom prst="rect">
            <a:avLst/>
          </a:prstGeom>
          <a:noFill/>
        </p:spPr>
        <p:txBody>
          <a:bodyPr wrap="square" rtlCol="0">
            <a:spAutoFit/>
          </a:bodyPr>
          <a:lstStyle/>
          <a:p>
            <a:r>
              <a:rPr lang="en-US" altLang="zh-CN" dirty="0"/>
              <a:t>4</a:t>
            </a:r>
            <a:endParaRPr lang="zh-CN" altLang="en-US" dirty="0"/>
          </a:p>
        </p:txBody>
      </p:sp>
    </p:spTree>
    <p:extLst>
      <p:ext uri="{BB962C8B-B14F-4D97-AF65-F5344CB8AC3E}">
        <p14:creationId xmlns:p14="http://schemas.microsoft.com/office/powerpoint/2010/main" val="4287575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B3AAE231-1881-30B1-4A92-5DA319CD29D3}"/>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2" name="图片 31">
            <a:extLst>
              <a:ext uri="{FF2B5EF4-FFF2-40B4-BE49-F238E27FC236}">
                <a16:creationId xmlns:a16="http://schemas.microsoft.com/office/drawing/2014/main" id="{61032A42-628A-EC96-D81C-D04855B84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33" name="矩形 32">
            <a:extLst>
              <a:ext uri="{FF2B5EF4-FFF2-40B4-BE49-F238E27FC236}">
                <a16:creationId xmlns:a16="http://schemas.microsoft.com/office/drawing/2014/main" id="{36E85CC3-CE73-A630-38C5-AA7FE7D6BE41}"/>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pic>
        <p:nvPicPr>
          <p:cNvPr id="91" name="图片 90">
            <a:extLst>
              <a:ext uri="{FF2B5EF4-FFF2-40B4-BE49-F238E27FC236}">
                <a16:creationId xmlns:a16="http://schemas.microsoft.com/office/drawing/2014/main" id="{BEB476A4-8732-6317-F81C-0FF3AF351C13}"/>
              </a:ext>
            </a:extLst>
          </p:cNvPr>
          <p:cNvPicPr>
            <a:picLocks noChangeAspect="1"/>
          </p:cNvPicPr>
          <p:nvPr/>
        </p:nvPicPr>
        <p:blipFill>
          <a:blip r:embed="rId3"/>
          <a:stretch>
            <a:fillRect/>
          </a:stretch>
        </p:blipFill>
        <p:spPr>
          <a:xfrm>
            <a:off x="406542" y="1876020"/>
            <a:ext cx="8296007" cy="3866938"/>
          </a:xfrm>
          <a:prstGeom prst="rect">
            <a:avLst/>
          </a:prstGeom>
        </p:spPr>
      </p:pic>
      <p:sp>
        <p:nvSpPr>
          <p:cNvPr id="93" name="文本框 92">
            <a:extLst>
              <a:ext uri="{FF2B5EF4-FFF2-40B4-BE49-F238E27FC236}">
                <a16:creationId xmlns:a16="http://schemas.microsoft.com/office/drawing/2014/main" id="{16E83BC9-B293-C7C4-8F8B-0CA34EB239AC}"/>
              </a:ext>
            </a:extLst>
          </p:cNvPr>
          <p:cNvSpPr txBox="1"/>
          <p:nvPr/>
        </p:nvSpPr>
        <p:spPr>
          <a:xfrm>
            <a:off x="0" y="30453"/>
            <a:ext cx="3637865" cy="461665"/>
          </a:xfrm>
          <a:prstGeom prst="rect">
            <a:avLst/>
          </a:prstGeom>
          <a:noFill/>
        </p:spPr>
        <p:txBody>
          <a:bodyPr wrap="square" rtlCol="0">
            <a:spAutoFit/>
          </a:bodyPr>
          <a:lstStyle/>
          <a:p>
            <a:pPr algn="ctr"/>
            <a:r>
              <a:rPr lang="zh-CN" altLang="en-US" sz="2400" b="1" dirty="0">
                <a:solidFill>
                  <a:schemeClr val="bg1"/>
                </a:solidFill>
              </a:rPr>
              <a:t>二、研究现状及发展趋势</a:t>
            </a:r>
          </a:p>
        </p:txBody>
      </p:sp>
      <p:sp>
        <p:nvSpPr>
          <p:cNvPr id="96" name="单圆角矩形 3">
            <a:extLst>
              <a:ext uri="{FF2B5EF4-FFF2-40B4-BE49-F238E27FC236}">
                <a16:creationId xmlns:a16="http://schemas.microsoft.com/office/drawing/2014/main" id="{1F6D24AD-D5E6-3033-0AB8-537AB51F50AE}"/>
              </a:ext>
            </a:extLst>
          </p:cNvPr>
          <p:cNvSpPr/>
          <p:nvPr/>
        </p:nvSpPr>
        <p:spPr>
          <a:xfrm>
            <a:off x="326412" y="966794"/>
            <a:ext cx="8411046" cy="5460320"/>
          </a:xfrm>
          <a:prstGeom prst="round1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99" name="Rectangle 5">
            <a:extLst>
              <a:ext uri="{FF2B5EF4-FFF2-40B4-BE49-F238E27FC236}">
                <a16:creationId xmlns:a16="http://schemas.microsoft.com/office/drawing/2014/main" id="{8B361944-3021-79C0-B51F-0BBE1873FCF1}"/>
              </a:ext>
            </a:extLst>
          </p:cNvPr>
          <p:cNvSpPr>
            <a:spLocks noChangeArrowheads="1"/>
          </p:cNvSpPr>
          <p:nvPr/>
        </p:nvSpPr>
        <p:spPr bwMode="auto">
          <a:xfrm>
            <a:off x="600266" y="737263"/>
            <a:ext cx="2702099" cy="489534"/>
          </a:xfrm>
          <a:prstGeom prst="round1Rect">
            <a:avLst/>
          </a:prstGeom>
          <a:solidFill>
            <a:srgbClr val="4472C4"/>
          </a:solidFill>
          <a:ln>
            <a:no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2.2</a:t>
            </a:r>
            <a:r>
              <a:rPr lang="zh-CN" altLang="en-US" sz="2000" b="1" dirty="0">
                <a:solidFill>
                  <a:schemeClr val="bg1"/>
                </a:solidFill>
                <a:latin typeface="微软雅黑" panose="020B0503020204020204" pitchFamily="34" charset="-122"/>
                <a:ea typeface="微软雅黑" panose="020B0503020204020204" pitchFamily="34" charset="-122"/>
              </a:rPr>
              <a:t>注意力机制现状</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102" name="文本框 101">
            <a:extLst>
              <a:ext uri="{FF2B5EF4-FFF2-40B4-BE49-F238E27FC236}">
                <a16:creationId xmlns:a16="http://schemas.microsoft.com/office/drawing/2014/main" id="{26A89126-1774-5E8F-54C0-F3E7DEAEFAA0}"/>
              </a:ext>
            </a:extLst>
          </p:cNvPr>
          <p:cNvSpPr txBox="1"/>
          <p:nvPr/>
        </p:nvSpPr>
        <p:spPr>
          <a:xfrm>
            <a:off x="8808501" y="6525790"/>
            <a:ext cx="219942" cy="369332"/>
          </a:xfrm>
          <a:prstGeom prst="rect">
            <a:avLst/>
          </a:prstGeom>
          <a:noFill/>
        </p:spPr>
        <p:txBody>
          <a:bodyPr wrap="square" rtlCol="0">
            <a:spAutoFit/>
          </a:bodyPr>
          <a:lstStyle/>
          <a:p>
            <a:r>
              <a:rPr lang="en-US" altLang="zh-CN" dirty="0"/>
              <a:t>5</a:t>
            </a:r>
            <a:endParaRPr lang="zh-CN" altLang="en-US" dirty="0"/>
          </a:p>
        </p:txBody>
      </p:sp>
    </p:spTree>
    <p:extLst>
      <p:ext uri="{BB962C8B-B14F-4D97-AF65-F5344CB8AC3E}">
        <p14:creationId xmlns:p14="http://schemas.microsoft.com/office/powerpoint/2010/main" val="2683860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E29657E-58A4-BE06-7A3A-850AED59CC40}"/>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89473A9F-4D6D-91D7-35D3-B590F247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6" name="矩形 5">
            <a:extLst>
              <a:ext uri="{FF2B5EF4-FFF2-40B4-BE49-F238E27FC236}">
                <a16:creationId xmlns:a16="http://schemas.microsoft.com/office/drawing/2014/main" id="{E1C43681-6323-1178-A477-8BC9588A48F7}"/>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35" name="文本框 34">
            <a:extLst>
              <a:ext uri="{FF2B5EF4-FFF2-40B4-BE49-F238E27FC236}">
                <a16:creationId xmlns:a16="http://schemas.microsoft.com/office/drawing/2014/main" id="{EC863794-5ED4-C520-4C7D-BC163845F64D}"/>
              </a:ext>
            </a:extLst>
          </p:cNvPr>
          <p:cNvSpPr txBox="1"/>
          <p:nvPr/>
        </p:nvSpPr>
        <p:spPr>
          <a:xfrm>
            <a:off x="326412" y="4643409"/>
            <a:ext cx="4276816" cy="1631216"/>
          </a:xfrm>
          <a:prstGeom prst="rect">
            <a:avLst/>
          </a:prstGeom>
          <a:noFill/>
        </p:spPr>
        <p:txBody>
          <a:bodyPr wrap="square" rtlCol="0">
            <a:spAutoFit/>
          </a:bodyPr>
          <a:lstStyle/>
          <a:p>
            <a:r>
              <a:rPr lang="en-US" altLang="zh-CN" sz="2000" b="1" dirty="0">
                <a:solidFill>
                  <a:srgbClr val="4472C4"/>
                </a:solidFill>
                <a:latin typeface="华文宋体" panose="02010600040101010101" pitchFamily="2" charset="-122"/>
                <a:ea typeface="华文宋体" panose="02010600040101010101" pitchFamily="2" charset="-122"/>
              </a:rPr>
              <a:t>·</a:t>
            </a:r>
            <a:r>
              <a:rPr lang="zh-CN" altLang="en-US" sz="2000" b="1" dirty="0">
                <a:latin typeface="+mn-ea"/>
              </a:rPr>
              <a:t>目前计算光谱重建系统的不足之处</a:t>
            </a:r>
            <a:r>
              <a:rPr lang="zh-CN" altLang="en-US" sz="2000" dirty="0">
                <a:latin typeface="+mn-ea"/>
              </a:rPr>
              <a:t>：</a:t>
            </a:r>
            <a:endParaRPr lang="en-US" altLang="zh-CN" sz="2000" dirty="0">
              <a:latin typeface="+mn-ea"/>
            </a:endParaRPr>
          </a:p>
          <a:p>
            <a:r>
              <a:rPr lang="en-US" altLang="zh-CN" sz="2000" dirty="0">
                <a:latin typeface="+mn-ea"/>
              </a:rPr>
              <a:t>	1.</a:t>
            </a:r>
            <a:r>
              <a:rPr lang="zh-CN" altLang="en-US" sz="2000" dirty="0">
                <a:latin typeface="+mn-ea"/>
              </a:rPr>
              <a:t>编码的设计不能使特征明确</a:t>
            </a:r>
            <a:endParaRPr lang="en-US" altLang="zh-CN" sz="2000" dirty="0">
              <a:latin typeface="+mn-ea"/>
            </a:endParaRPr>
          </a:p>
          <a:p>
            <a:r>
              <a:rPr lang="en-US" altLang="zh-CN" sz="2000" dirty="0">
                <a:latin typeface="+mn-ea"/>
              </a:rPr>
              <a:t>	2.</a:t>
            </a:r>
            <a:r>
              <a:rPr lang="zh-CN" altLang="en-US" sz="2000" dirty="0">
                <a:latin typeface="+mn-ea"/>
              </a:rPr>
              <a:t>传统算法重建准确性不够</a:t>
            </a:r>
            <a:endParaRPr lang="en-US" altLang="zh-CN" sz="2000" dirty="0">
              <a:latin typeface="+mn-ea"/>
            </a:endParaRPr>
          </a:p>
          <a:p>
            <a:r>
              <a:rPr lang="en-US" altLang="zh-CN" sz="2000" dirty="0">
                <a:latin typeface="+mn-ea"/>
              </a:rPr>
              <a:t>	3.</a:t>
            </a:r>
            <a:r>
              <a:rPr lang="zh-CN" altLang="en-US" sz="2000" dirty="0">
                <a:latin typeface="+mn-ea"/>
              </a:rPr>
              <a:t>传统算法重建分辨率低</a:t>
            </a:r>
            <a:endParaRPr lang="en-US" altLang="zh-CN" sz="2000" dirty="0">
              <a:latin typeface="+mn-ea"/>
            </a:endParaRPr>
          </a:p>
          <a:p>
            <a:r>
              <a:rPr lang="en-US" altLang="zh-CN" sz="2000" dirty="0">
                <a:latin typeface="+mn-ea"/>
              </a:rPr>
              <a:t>	4.</a:t>
            </a:r>
            <a:r>
              <a:rPr lang="zh-CN" altLang="en-US" sz="2000" dirty="0">
                <a:latin typeface="+mn-ea"/>
              </a:rPr>
              <a:t>传统算法光谱范围较窄</a:t>
            </a:r>
            <a:endParaRPr lang="en-US" altLang="zh-CN" sz="2000" dirty="0">
              <a:latin typeface="+mn-ea"/>
            </a:endParaRPr>
          </a:p>
        </p:txBody>
      </p:sp>
      <p:pic>
        <p:nvPicPr>
          <p:cNvPr id="7" name="图片 6">
            <a:extLst>
              <a:ext uri="{FF2B5EF4-FFF2-40B4-BE49-F238E27FC236}">
                <a16:creationId xmlns:a16="http://schemas.microsoft.com/office/drawing/2014/main" id="{83D3EEE4-7DC6-E7E4-B131-C46503114E76}"/>
              </a:ext>
            </a:extLst>
          </p:cNvPr>
          <p:cNvPicPr>
            <a:picLocks noChangeAspect="1"/>
          </p:cNvPicPr>
          <p:nvPr/>
        </p:nvPicPr>
        <p:blipFill>
          <a:blip r:embed="rId3"/>
          <a:stretch>
            <a:fillRect/>
          </a:stretch>
        </p:blipFill>
        <p:spPr>
          <a:xfrm>
            <a:off x="467067" y="2516434"/>
            <a:ext cx="8209865" cy="1905147"/>
          </a:xfrm>
          <a:prstGeom prst="rect">
            <a:avLst/>
          </a:prstGeom>
        </p:spPr>
      </p:pic>
      <p:sp>
        <p:nvSpPr>
          <p:cNvPr id="15" name="文本框 14">
            <a:extLst>
              <a:ext uri="{FF2B5EF4-FFF2-40B4-BE49-F238E27FC236}">
                <a16:creationId xmlns:a16="http://schemas.microsoft.com/office/drawing/2014/main" id="{49D50A73-E7F8-2D35-A310-D650D3BE13D2}"/>
              </a:ext>
            </a:extLst>
          </p:cNvPr>
          <p:cNvSpPr txBox="1"/>
          <p:nvPr/>
        </p:nvSpPr>
        <p:spPr>
          <a:xfrm>
            <a:off x="600266" y="1358551"/>
            <a:ext cx="7940994" cy="1323439"/>
          </a:xfrm>
          <a:prstGeom prst="rect">
            <a:avLst/>
          </a:prstGeom>
          <a:noFill/>
        </p:spPr>
        <p:txBody>
          <a:bodyPr wrap="square" rtlCol="0">
            <a:spAutoFit/>
          </a:bodyPr>
          <a:lstStyle/>
          <a:p>
            <a:pPr indent="304800" algn="just">
              <a:tabLst>
                <a:tab pos="914400" algn="l"/>
              </a:tabLst>
            </a:pPr>
            <a:r>
              <a:rPr lang="zh-CN" altLang="zh-CN" sz="2000" b="1" kern="100" dirty="0">
                <a:solidFill>
                  <a:srgbClr val="191919"/>
                </a:solidFill>
                <a:effectLst/>
                <a:latin typeface="+mn-ea"/>
                <a:cs typeface="Arial" panose="020B0604020202020204" pitchFamily="34" charset="0"/>
              </a:rPr>
              <a:t>计算光谱系统通常包括</a:t>
            </a:r>
            <a:r>
              <a:rPr lang="zh-CN" altLang="zh-CN" sz="2000" b="1" kern="100" dirty="0">
                <a:solidFill>
                  <a:srgbClr val="4472C4"/>
                </a:solidFill>
                <a:effectLst/>
                <a:latin typeface="+mn-ea"/>
                <a:cs typeface="Arial" panose="020B0604020202020204" pitchFamily="34" charset="0"/>
              </a:rPr>
              <a:t>光谱调制</a:t>
            </a:r>
            <a:r>
              <a:rPr lang="zh-CN" altLang="zh-CN" sz="2000" b="1" kern="100" dirty="0">
                <a:solidFill>
                  <a:srgbClr val="191919"/>
                </a:solidFill>
                <a:effectLst/>
                <a:latin typeface="+mn-ea"/>
                <a:cs typeface="Arial" panose="020B0604020202020204" pitchFamily="34" charset="0"/>
              </a:rPr>
              <a:t>或</a:t>
            </a:r>
            <a:r>
              <a:rPr lang="zh-CN" altLang="zh-CN" sz="2000" b="1" kern="100" dirty="0">
                <a:solidFill>
                  <a:srgbClr val="4472C4"/>
                </a:solidFill>
                <a:effectLst/>
                <a:latin typeface="+mn-ea"/>
                <a:cs typeface="Arial" panose="020B0604020202020204" pitchFamily="34" charset="0"/>
              </a:rPr>
              <a:t>欠采样</a:t>
            </a:r>
            <a:r>
              <a:rPr lang="zh-CN" altLang="zh-CN" sz="2000" b="1" kern="100" dirty="0">
                <a:solidFill>
                  <a:srgbClr val="191919"/>
                </a:solidFill>
                <a:effectLst/>
                <a:latin typeface="+mn-ea"/>
                <a:cs typeface="Arial" panose="020B0604020202020204" pitchFamily="34" charset="0"/>
              </a:rPr>
              <a:t>部分，</a:t>
            </a:r>
            <a:r>
              <a:rPr lang="zh-CN" altLang="en-US" sz="2000" b="1" kern="100" dirty="0">
                <a:solidFill>
                  <a:srgbClr val="191919"/>
                </a:solidFill>
                <a:effectLst/>
                <a:latin typeface="+mn-ea"/>
                <a:cs typeface="Arial" panose="020B0604020202020204" pitchFamily="34" charset="0"/>
              </a:rPr>
              <a:t>在光谱调制时需要根据编码设计得到原始数据，而重建需要</a:t>
            </a:r>
            <a:r>
              <a:rPr lang="zh-CN" altLang="zh-CN" sz="2000" b="1" kern="100" dirty="0">
                <a:solidFill>
                  <a:srgbClr val="191919"/>
                </a:solidFill>
                <a:effectLst/>
                <a:latin typeface="+mn-ea"/>
                <a:cs typeface="Arial" panose="020B0604020202020204" pitchFamily="34" charset="0"/>
              </a:rPr>
              <a:t>从原始数据中提取光谱信息</a:t>
            </a:r>
            <a:r>
              <a:rPr lang="zh-CN" altLang="en-US" sz="2000" b="1" kern="100" dirty="0">
                <a:solidFill>
                  <a:srgbClr val="191919"/>
                </a:solidFill>
                <a:effectLst/>
                <a:latin typeface="+mn-ea"/>
                <a:cs typeface="Arial" panose="020B0604020202020204" pitchFamily="34" charset="0"/>
              </a:rPr>
              <a:t>，并使用</a:t>
            </a:r>
            <a:r>
              <a:rPr lang="zh-CN" altLang="zh-CN" sz="2000" b="1" kern="100" dirty="0">
                <a:solidFill>
                  <a:srgbClr val="191919"/>
                </a:solidFill>
                <a:effectLst/>
                <a:latin typeface="+mn-ea"/>
                <a:cs typeface="Arial" panose="020B0604020202020204" pitchFamily="34" charset="0"/>
              </a:rPr>
              <a:t>算法</a:t>
            </a:r>
            <a:r>
              <a:rPr lang="zh-CN" altLang="en-US" sz="2000" b="1" kern="100" dirty="0">
                <a:solidFill>
                  <a:srgbClr val="191919"/>
                </a:solidFill>
                <a:effectLst/>
                <a:latin typeface="+mn-ea"/>
                <a:cs typeface="Arial" panose="020B0604020202020204" pitchFamily="34" charset="0"/>
              </a:rPr>
              <a:t>重建</a:t>
            </a:r>
            <a:r>
              <a:rPr lang="zh-CN" altLang="zh-CN" sz="2000" b="1" kern="100" dirty="0">
                <a:solidFill>
                  <a:srgbClr val="191919"/>
                </a:solidFill>
                <a:effectLst/>
                <a:latin typeface="+mn-ea"/>
                <a:cs typeface="Arial" panose="020B0604020202020204" pitchFamily="34" charset="0"/>
              </a:rPr>
              <a:t>光谱数据。大多数系统都采用了一定重建算法，例如压缩感知、字典学习和稀疏编码等。</a:t>
            </a:r>
            <a:endParaRPr lang="zh-CN" altLang="zh-CN" sz="2000" b="1" kern="100" dirty="0">
              <a:effectLst/>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F6DC76F0-546A-4B20-7CDA-1DC143741979}"/>
              </a:ext>
            </a:extLst>
          </p:cNvPr>
          <p:cNvSpPr txBox="1"/>
          <p:nvPr/>
        </p:nvSpPr>
        <p:spPr>
          <a:xfrm>
            <a:off x="4570763" y="4651111"/>
            <a:ext cx="3970497" cy="1631216"/>
          </a:xfrm>
          <a:prstGeom prst="rect">
            <a:avLst/>
          </a:prstGeom>
          <a:noFill/>
        </p:spPr>
        <p:txBody>
          <a:bodyPr wrap="square" rtlCol="0">
            <a:spAutoFit/>
          </a:bodyPr>
          <a:lstStyle/>
          <a:p>
            <a:r>
              <a:rPr lang="en-US" altLang="zh-CN" sz="2000" b="1" dirty="0">
                <a:solidFill>
                  <a:srgbClr val="4472C4"/>
                </a:solidFill>
                <a:latin typeface="华文宋体" panose="02010600040101010101" pitchFamily="2" charset="-122"/>
                <a:ea typeface="华文宋体" panose="02010600040101010101" pitchFamily="2" charset="-122"/>
              </a:rPr>
              <a:t>·</a:t>
            </a:r>
            <a:r>
              <a:rPr lang="zh-CN" altLang="en-US" sz="2000" b="1" dirty="0">
                <a:latin typeface="+mn-ea"/>
              </a:rPr>
              <a:t>可改进的地方：</a:t>
            </a:r>
            <a:endParaRPr lang="en-US" altLang="zh-CN" sz="2000" b="1" dirty="0">
              <a:latin typeface="+mn-ea"/>
            </a:endParaRPr>
          </a:p>
          <a:p>
            <a:r>
              <a:rPr lang="en-US" altLang="zh-CN" sz="2000" dirty="0">
                <a:latin typeface="+mn-ea"/>
              </a:rPr>
              <a:t>	1.</a:t>
            </a:r>
            <a:r>
              <a:rPr lang="zh-CN" altLang="en-US" sz="2000" dirty="0">
                <a:latin typeface="+mn-ea"/>
              </a:rPr>
              <a:t> 利用不同编码设计使得特征</a:t>
            </a:r>
            <a:endParaRPr lang="en-US" altLang="zh-CN" sz="2000" dirty="0">
              <a:latin typeface="+mn-ea"/>
            </a:endParaRPr>
          </a:p>
          <a:p>
            <a:r>
              <a:rPr lang="zh-CN" altLang="en-US" sz="2000" dirty="0">
                <a:latin typeface="+mn-ea"/>
              </a:rPr>
              <a:t>       明确清晰</a:t>
            </a:r>
            <a:endParaRPr lang="en-US" altLang="zh-CN" sz="2000" dirty="0">
              <a:latin typeface="+mn-ea"/>
            </a:endParaRPr>
          </a:p>
          <a:p>
            <a:r>
              <a:rPr lang="en-US" altLang="zh-CN" sz="2000" dirty="0">
                <a:latin typeface="+mn-ea"/>
              </a:rPr>
              <a:t>	2. </a:t>
            </a:r>
            <a:r>
              <a:rPr lang="zh-CN" altLang="en-US" sz="2000" dirty="0">
                <a:latin typeface="+mn-ea"/>
              </a:rPr>
              <a:t>优化实验和去噪处理</a:t>
            </a:r>
            <a:endParaRPr lang="en-US" altLang="zh-CN" sz="2000" dirty="0">
              <a:latin typeface="+mn-ea"/>
            </a:endParaRPr>
          </a:p>
          <a:p>
            <a:r>
              <a:rPr lang="en-US" altLang="zh-CN" sz="2000" dirty="0">
                <a:latin typeface="+mn-ea"/>
              </a:rPr>
              <a:t>	3.</a:t>
            </a:r>
            <a:r>
              <a:rPr lang="zh-CN" altLang="en-US" sz="2000" dirty="0">
                <a:latin typeface="+mn-ea"/>
              </a:rPr>
              <a:t> 利用新的算法进行重建</a:t>
            </a:r>
            <a:endParaRPr lang="en-US" altLang="zh-CN" sz="2000" dirty="0">
              <a:latin typeface="+mn-ea"/>
            </a:endParaRPr>
          </a:p>
        </p:txBody>
      </p:sp>
      <p:sp>
        <p:nvSpPr>
          <p:cNvPr id="18" name="单圆角矩形 3">
            <a:extLst>
              <a:ext uri="{FF2B5EF4-FFF2-40B4-BE49-F238E27FC236}">
                <a16:creationId xmlns:a16="http://schemas.microsoft.com/office/drawing/2014/main" id="{8880221A-92AB-5AC5-A4ED-16D28F6D0934}"/>
              </a:ext>
            </a:extLst>
          </p:cNvPr>
          <p:cNvSpPr/>
          <p:nvPr/>
        </p:nvSpPr>
        <p:spPr>
          <a:xfrm>
            <a:off x="326412" y="966793"/>
            <a:ext cx="8491176" cy="5637937"/>
          </a:xfrm>
          <a:prstGeom prst="round1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19" name="Rectangle 5">
            <a:extLst>
              <a:ext uri="{FF2B5EF4-FFF2-40B4-BE49-F238E27FC236}">
                <a16:creationId xmlns:a16="http://schemas.microsoft.com/office/drawing/2014/main" id="{0B42743D-C65C-5E13-FD6A-424F10248472}"/>
              </a:ext>
            </a:extLst>
          </p:cNvPr>
          <p:cNvSpPr>
            <a:spLocks noChangeArrowheads="1"/>
          </p:cNvSpPr>
          <p:nvPr/>
        </p:nvSpPr>
        <p:spPr bwMode="auto">
          <a:xfrm>
            <a:off x="600266" y="737263"/>
            <a:ext cx="1682445" cy="489534"/>
          </a:xfrm>
          <a:prstGeom prst="round1Rect">
            <a:avLst/>
          </a:prstGeom>
          <a:solidFill>
            <a:srgbClr val="4472C4"/>
          </a:solidFill>
          <a:ln>
            <a:no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2.3</a:t>
            </a:r>
            <a:r>
              <a:rPr lang="zh-CN" altLang="en-US" sz="2000" b="1" dirty="0">
                <a:solidFill>
                  <a:schemeClr val="bg1"/>
                </a:solidFill>
                <a:latin typeface="微软雅黑" panose="020B0503020204020204" pitchFamily="34" charset="-122"/>
                <a:ea typeface="微软雅黑" panose="020B0503020204020204" pitchFamily="34" charset="-122"/>
              </a:rPr>
              <a:t>发展趋势</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C76E3F8-3678-8F81-AC8C-248CA6001E24}"/>
              </a:ext>
            </a:extLst>
          </p:cNvPr>
          <p:cNvSpPr txBox="1"/>
          <p:nvPr/>
        </p:nvSpPr>
        <p:spPr>
          <a:xfrm>
            <a:off x="8808501" y="6525790"/>
            <a:ext cx="219942" cy="369332"/>
          </a:xfrm>
          <a:prstGeom prst="rect">
            <a:avLst/>
          </a:prstGeom>
          <a:noFill/>
        </p:spPr>
        <p:txBody>
          <a:bodyPr wrap="square" rtlCol="0">
            <a:spAutoFit/>
          </a:bodyPr>
          <a:lstStyle/>
          <a:p>
            <a:r>
              <a:rPr lang="en-US" altLang="zh-CN" dirty="0"/>
              <a:t>6</a:t>
            </a:r>
            <a:endParaRPr lang="zh-CN" altLang="en-US" dirty="0"/>
          </a:p>
        </p:txBody>
      </p:sp>
      <p:sp>
        <p:nvSpPr>
          <p:cNvPr id="3" name="文本框 2">
            <a:extLst>
              <a:ext uri="{FF2B5EF4-FFF2-40B4-BE49-F238E27FC236}">
                <a16:creationId xmlns:a16="http://schemas.microsoft.com/office/drawing/2014/main" id="{9799C0A1-EB1F-2DEB-5E1C-7B553FE9F11F}"/>
              </a:ext>
            </a:extLst>
          </p:cNvPr>
          <p:cNvSpPr txBox="1"/>
          <p:nvPr/>
        </p:nvSpPr>
        <p:spPr>
          <a:xfrm>
            <a:off x="0" y="30453"/>
            <a:ext cx="3637865" cy="461665"/>
          </a:xfrm>
          <a:prstGeom prst="rect">
            <a:avLst/>
          </a:prstGeom>
          <a:noFill/>
        </p:spPr>
        <p:txBody>
          <a:bodyPr wrap="square" rtlCol="0">
            <a:spAutoFit/>
          </a:bodyPr>
          <a:lstStyle/>
          <a:p>
            <a:pPr algn="ctr"/>
            <a:r>
              <a:rPr lang="zh-CN" altLang="en-US" sz="2400" b="1" dirty="0">
                <a:solidFill>
                  <a:schemeClr val="bg1"/>
                </a:solidFill>
              </a:rPr>
              <a:t>二、研究现状及发展趋势</a:t>
            </a:r>
          </a:p>
        </p:txBody>
      </p:sp>
    </p:spTree>
    <p:extLst>
      <p:ext uri="{BB962C8B-B14F-4D97-AF65-F5344CB8AC3E}">
        <p14:creationId xmlns:p14="http://schemas.microsoft.com/office/powerpoint/2010/main" val="383917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矩形 282">
            <a:extLst>
              <a:ext uri="{FF2B5EF4-FFF2-40B4-BE49-F238E27FC236}">
                <a16:creationId xmlns:a16="http://schemas.microsoft.com/office/drawing/2014/main" id="{C4312F8D-8C61-065A-D0E7-008AFE11867D}"/>
              </a:ext>
            </a:extLst>
          </p:cNvPr>
          <p:cNvSpPr/>
          <p:nvPr/>
        </p:nvSpPr>
        <p:spPr>
          <a:xfrm>
            <a:off x="0" y="-3338"/>
            <a:ext cx="9144000" cy="530915"/>
          </a:xfrm>
          <a:prstGeom prst="rect">
            <a:avLst/>
          </a:prstGeom>
          <a:solidFill>
            <a:schemeClr val="accent1"/>
          </a:solidFill>
          <a:ln>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84" name="图片 283">
            <a:extLst>
              <a:ext uri="{FF2B5EF4-FFF2-40B4-BE49-F238E27FC236}">
                <a16:creationId xmlns:a16="http://schemas.microsoft.com/office/drawing/2014/main" id="{69122322-7321-A020-4753-A6302D16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802" y="4356"/>
            <a:ext cx="2138285" cy="513861"/>
          </a:xfrm>
          <a:prstGeom prst="rect">
            <a:avLst/>
          </a:prstGeom>
        </p:spPr>
      </p:pic>
      <p:sp>
        <p:nvSpPr>
          <p:cNvPr id="285" name="矩形 284">
            <a:extLst>
              <a:ext uri="{FF2B5EF4-FFF2-40B4-BE49-F238E27FC236}">
                <a16:creationId xmlns:a16="http://schemas.microsoft.com/office/drawing/2014/main" id="{ACEB3B2F-491B-BD97-803C-9448EBD8D344}"/>
              </a:ext>
            </a:extLst>
          </p:cNvPr>
          <p:cNvSpPr/>
          <p:nvPr/>
        </p:nvSpPr>
        <p:spPr>
          <a:xfrm>
            <a:off x="7298644" y="11219"/>
            <a:ext cx="1729799" cy="500137"/>
          </a:xfrm>
          <a:prstGeom prst="rect">
            <a:avLst/>
          </a:prstGeom>
          <a:noFill/>
        </p:spPr>
        <p:txBody>
          <a:bodyPr wrap="square" lIns="68580" tIns="34290" rIns="68580" bIns="34290">
            <a:spAutoFit/>
          </a:bodyPr>
          <a:lstStyle/>
          <a:p>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厚德  博学</a:t>
            </a:r>
            <a:endPar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endParaRPr>
          </a:p>
          <a:p>
            <a:r>
              <a:rPr lang="en-US" altLang="zh-CN" sz="1400" dirty="0">
                <a:ln w="0"/>
                <a:solidFill>
                  <a:schemeClr val="accent3">
                    <a:lumMod val="20000"/>
                    <a:lumOff val="80000"/>
                  </a:schemeClr>
                </a:solidFill>
                <a:effectLst>
                  <a:outerShdw blurRad="38100" dist="25400" dir="5400000" algn="ctr" rotWithShape="0">
                    <a:srgbClr val="6E747A">
                      <a:alpha val="43000"/>
                    </a:srgbClr>
                  </a:outerShdw>
                </a:effectLst>
              </a:rPr>
              <a:t>	</a:t>
            </a:r>
            <a:r>
              <a:rPr lang="zh-CN" altLang="en-US" sz="1400" dirty="0">
                <a:ln w="0"/>
                <a:solidFill>
                  <a:schemeClr val="accent3">
                    <a:lumMod val="20000"/>
                    <a:lumOff val="80000"/>
                  </a:schemeClr>
                </a:solidFill>
                <a:effectLst>
                  <a:outerShdw blurRad="38100" dist="25400" dir="5400000" algn="ctr" rotWithShape="0">
                    <a:srgbClr val="6E747A">
                      <a:alpha val="43000"/>
                    </a:srgbClr>
                  </a:outerShdw>
                </a:effectLst>
              </a:rPr>
              <a:t>笃行  创新</a:t>
            </a:r>
          </a:p>
        </p:txBody>
      </p:sp>
      <p:sp>
        <p:nvSpPr>
          <p:cNvPr id="5" name="单圆角矩形 3">
            <a:extLst>
              <a:ext uri="{FF2B5EF4-FFF2-40B4-BE49-F238E27FC236}">
                <a16:creationId xmlns:a16="http://schemas.microsoft.com/office/drawing/2014/main" id="{14493302-ABFD-81C0-CCF5-C0225DD50D6C}"/>
              </a:ext>
            </a:extLst>
          </p:cNvPr>
          <p:cNvSpPr/>
          <p:nvPr/>
        </p:nvSpPr>
        <p:spPr>
          <a:xfrm>
            <a:off x="437425" y="1032578"/>
            <a:ext cx="8318447" cy="5493212"/>
          </a:xfrm>
          <a:prstGeom prst="round1Rect">
            <a:avLst/>
          </a:prstGeom>
          <a:solidFill>
            <a:schemeClr val="accent5">
              <a:lumMod val="60000"/>
              <a:lumOff val="40000"/>
              <a:alpha val="6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dirty="0">
              <a:solidFill>
                <a:prstClr val="white"/>
              </a:solidFill>
              <a:ea typeface="微软雅黑" panose="020B0503020204020204" pitchFamily="34" charset="-122"/>
            </a:endParaRPr>
          </a:p>
        </p:txBody>
      </p:sp>
      <p:sp>
        <p:nvSpPr>
          <p:cNvPr id="6" name="Rectangle 5">
            <a:extLst>
              <a:ext uri="{FF2B5EF4-FFF2-40B4-BE49-F238E27FC236}">
                <a16:creationId xmlns:a16="http://schemas.microsoft.com/office/drawing/2014/main" id="{10026180-B834-16E7-0634-1D99FF6B486D}"/>
              </a:ext>
            </a:extLst>
          </p:cNvPr>
          <p:cNvSpPr>
            <a:spLocks noChangeArrowheads="1"/>
          </p:cNvSpPr>
          <p:nvPr/>
        </p:nvSpPr>
        <p:spPr bwMode="auto">
          <a:xfrm>
            <a:off x="711281" y="803048"/>
            <a:ext cx="2183224" cy="489534"/>
          </a:xfrm>
          <a:prstGeom prst="round1Rect">
            <a:avLst/>
          </a:prstGeom>
          <a:solidFill>
            <a:srgbClr val="4472C4"/>
          </a:solidFill>
          <a:ln>
            <a:solidFill>
              <a:srgbClr val="4472C4"/>
            </a:solidFill>
          </a:ln>
        </p:spPr>
        <p:txBody>
          <a:bodyPr wrap="square" tIns="108000" bIns="72000" anchor="ctr" anchorCtr="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buNone/>
            </a:pPr>
            <a:r>
              <a:rPr lang="en-US" altLang="zh-CN" sz="2000" b="1" dirty="0">
                <a:solidFill>
                  <a:schemeClr val="bg1"/>
                </a:solidFill>
                <a:latin typeface="微软雅黑" panose="020B0503020204020204" pitchFamily="34" charset="-122"/>
                <a:ea typeface="微软雅黑" panose="020B0503020204020204" pitchFamily="34" charset="-122"/>
              </a:rPr>
              <a:t>3.1</a:t>
            </a:r>
            <a:r>
              <a:rPr lang="zh-CN" altLang="en-US" sz="2000" b="1" dirty="0">
                <a:solidFill>
                  <a:schemeClr val="bg1"/>
                </a:solidFill>
                <a:latin typeface="微软雅黑" panose="020B0503020204020204" pitchFamily="34" charset="-122"/>
                <a:ea typeface="微软雅黑" panose="020B0503020204020204" pitchFamily="34" charset="-122"/>
              </a:rPr>
              <a:t>编码矩阵设计</a:t>
            </a:r>
            <a:endParaRPr lang="zh-CN" altLang="en-GB" sz="2000" b="1" dirty="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3DDEB8D2-FA42-ABDC-A6EF-2E450F55E4FF}"/>
              </a:ext>
            </a:extLst>
          </p:cNvPr>
          <p:cNvSpPr txBox="1"/>
          <p:nvPr/>
        </p:nvSpPr>
        <p:spPr>
          <a:xfrm>
            <a:off x="0" y="30453"/>
            <a:ext cx="3096655" cy="461665"/>
          </a:xfrm>
          <a:prstGeom prst="rect">
            <a:avLst/>
          </a:prstGeom>
          <a:noFill/>
        </p:spPr>
        <p:txBody>
          <a:bodyPr wrap="square" rtlCol="0">
            <a:spAutoFit/>
          </a:bodyPr>
          <a:lstStyle/>
          <a:p>
            <a:r>
              <a:rPr lang="zh-CN" altLang="en-US" sz="2400" b="1" dirty="0">
                <a:solidFill>
                  <a:schemeClr val="bg1"/>
                </a:solidFill>
              </a:rPr>
              <a:t>三、</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研究内容和目标</a:t>
            </a:r>
          </a:p>
        </p:txBody>
      </p:sp>
      <p:sp>
        <p:nvSpPr>
          <p:cNvPr id="17" name="文本框 16">
            <a:extLst>
              <a:ext uri="{FF2B5EF4-FFF2-40B4-BE49-F238E27FC236}">
                <a16:creationId xmlns:a16="http://schemas.microsoft.com/office/drawing/2014/main" id="{24D274CC-5E34-251D-A168-31216E890008}"/>
              </a:ext>
            </a:extLst>
          </p:cNvPr>
          <p:cNvSpPr txBox="1"/>
          <p:nvPr/>
        </p:nvSpPr>
        <p:spPr>
          <a:xfrm>
            <a:off x="697394" y="1446218"/>
            <a:ext cx="4512711" cy="461665"/>
          </a:xfrm>
          <a:prstGeom prst="rect">
            <a:avLst/>
          </a:prstGeom>
          <a:noFill/>
        </p:spPr>
        <p:txBody>
          <a:bodyPr wrap="square">
            <a:spAutoFit/>
          </a:bodyPr>
          <a:lstStyle/>
          <a:p>
            <a:r>
              <a:rPr lang="zh-CN" altLang="en-US" sz="2400" b="1" dirty="0"/>
              <a:t>基于透过率曲线设计的纳米结构</a:t>
            </a:r>
          </a:p>
        </p:txBody>
      </p:sp>
      <p:pic>
        <p:nvPicPr>
          <p:cNvPr id="20" name="图片 19">
            <a:extLst>
              <a:ext uri="{FF2B5EF4-FFF2-40B4-BE49-F238E27FC236}">
                <a16:creationId xmlns:a16="http://schemas.microsoft.com/office/drawing/2014/main" id="{F8750ED1-43B5-F0F1-4DC1-52E9AC0158DB}"/>
              </a:ext>
            </a:extLst>
          </p:cNvPr>
          <p:cNvPicPr>
            <a:picLocks noChangeAspect="1"/>
          </p:cNvPicPr>
          <p:nvPr/>
        </p:nvPicPr>
        <p:blipFill rotWithShape="1">
          <a:blip r:embed="rId4">
            <a:extLst>
              <a:ext uri="{28A0092B-C50C-407E-A947-70E740481C1C}">
                <a14:useLocalDpi xmlns:a14="http://schemas.microsoft.com/office/drawing/2010/main" val="0"/>
              </a:ext>
            </a:extLst>
          </a:blip>
          <a:srcRect r="3572"/>
          <a:stretch/>
        </p:blipFill>
        <p:spPr>
          <a:xfrm>
            <a:off x="530860" y="2175551"/>
            <a:ext cx="4079751" cy="3236231"/>
          </a:xfrm>
          <a:prstGeom prst="rect">
            <a:avLst/>
          </a:prstGeom>
        </p:spPr>
      </p:pic>
      <p:cxnSp>
        <p:nvCxnSpPr>
          <p:cNvPr id="11" name="直接连接符 10">
            <a:extLst>
              <a:ext uri="{FF2B5EF4-FFF2-40B4-BE49-F238E27FC236}">
                <a16:creationId xmlns:a16="http://schemas.microsoft.com/office/drawing/2014/main" id="{1CF7ADD2-7DD4-6DA0-B38B-8EAD21BFAF0E}"/>
              </a:ext>
            </a:extLst>
          </p:cNvPr>
          <p:cNvCxnSpPr>
            <a:cxnSpLocks/>
          </p:cNvCxnSpPr>
          <p:nvPr/>
        </p:nvCxnSpPr>
        <p:spPr>
          <a:xfrm flipV="1">
            <a:off x="3460247" y="3755528"/>
            <a:ext cx="2065624" cy="240474"/>
          </a:xfrm>
          <a:prstGeom prst="line">
            <a:avLst/>
          </a:prstGeom>
          <a:ln w="7620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54115ED-16D7-03D2-EF72-DB1B5F1F6878}"/>
              </a:ext>
            </a:extLst>
          </p:cNvPr>
          <p:cNvSpPr txBox="1"/>
          <p:nvPr/>
        </p:nvSpPr>
        <p:spPr>
          <a:xfrm>
            <a:off x="8808501" y="6525790"/>
            <a:ext cx="219942" cy="369332"/>
          </a:xfrm>
          <a:prstGeom prst="rect">
            <a:avLst/>
          </a:prstGeom>
          <a:noFill/>
        </p:spPr>
        <p:txBody>
          <a:bodyPr wrap="square" rtlCol="0">
            <a:spAutoFit/>
          </a:bodyPr>
          <a:lstStyle/>
          <a:p>
            <a:r>
              <a:rPr lang="en-US" altLang="zh-CN" dirty="0"/>
              <a:t>7</a:t>
            </a:r>
            <a:endParaRPr lang="zh-CN" altLang="en-US" dirty="0"/>
          </a:p>
        </p:txBody>
      </p:sp>
      <p:pic>
        <p:nvPicPr>
          <p:cNvPr id="2" name="图片 1">
            <a:extLst>
              <a:ext uri="{FF2B5EF4-FFF2-40B4-BE49-F238E27FC236}">
                <a16:creationId xmlns:a16="http://schemas.microsoft.com/office/drawing/2014/main" id="{B757B0C3-2ABD-646A-6659-A4CD819FF416}"/>
              </a:ext>
            </a:extLst>
          </p:cNvPr>
          <p:cNvPicPr>
            <a:picLocks noChangeAspect="1"/>
          </p:cNvPicPr>
          <p:nvPr/>
        </p:nvPicPr>
        <p:blipFill>
          <a:blip r:embed="rId5"/>
          <a:stretch>
            <a:fillRect/>
          </a:stretch>
        </p:blipFill>
        <p:spPr>
          <a:xfrm>
            <a:off x="4793617" y="1907883"/>
            <a:ext cx="3779248" cy="3603839"/>
          </a:xfrm>
          <a:prstGeom prst="rect">
            <a:avLst/>
          </a:prstGeom>
        </p:spPr>
      </p:pic>
    </p:spTree>
    <p:extLst>
      <p:ext uri="{BB962C8B-B14F-4D97-AF65-F5344CB8AC3E}">
        <p14:creationId xmlns:p14="http://schemas.microsoft.com/office/powerpoint/2010/main" val="22755495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12931</TotalTime>
  <Words>1754</Words>
  <Application>Microsoft Office PowerPoint</Application>
  <PresentationFormat>全屏显示(4:3)</PresentationFormat>
  <Paragraphs>281</Paragraphs>
  <Slides>26</Slides>
  <Notes>17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等线</vt:lpstr>
      <vt:lpstr>华康俪金黑W8</vt:lpstr>
      <vt:lpstr>华文楷体</vt:lpstr>
      <vt:lpstr>华文宋体</vt:lpstr>
      <vt:lpstr>华文新魏</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豪</dc:creator>
  <cp:lastModifiedBy>吴 豪</cp:lastModifiedBy>
  <cp:revision>235</cp:revision>
  <dcterms:created xsi:type="dcterms:W3CDTF">2022-09-19T06:46:34Z</dcterms:created>
  <dcterms:modified xsi:type="dcterms:W3CDTF">2022-11-09T03:49:09Z</dcterms:modified>
</cp:coreProperties>
</file>